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Helvetica Neue Ligh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06cz+/z4koORJhOsNcDJaqx7p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HelveticaNeueLigh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HelveticaNeueLight-regular.fntdata"/><Relationship Id="rId8" Type="http://schemas.openxmlformats.org/officeDocument/2006/relationships/font" Target="fonts/HelveticaNeue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2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26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6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4"/>
          <p:cNvSpPr/>
          <p:nvPr/>
        </p:nvSpPr>
        <p:spPr>
          <a:xfrm>
            <a:off x="9632951" y="274638"/>
            <a:ext cx="649816" cy="487362"/>
          </a:xfrm>
          <a:prstGeom prst="rect">
            <a:avLst/>
          </a:prstGeom>
          <a:solidFill>
            <a:srgbClr val="D494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94"/>
          <p:cNvSpPr/>
          <p:nvPr/>
        </p:nvSpPr>
        <p:spPr>
          <a:xfrm>
            <a:off x="10282768" y="274638"/>
            <a:ext cx="649817" cy="487362"/>
          </a:xfrm>
          <a:prstGeom prst="rect">
            <a:avLst/>
          </a:prstGeom>
          <a:solidFill>
            <a:srgbClr val="88AF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4"/>
          <p:cNvSpPr/>
          <p:nvPr/>
        </p:nvSpPr>
        <p:spPr>
          <a:xfrm>
            <a:off x="10932584" y="274638"/>
            <a:ext cx="649816" cy="487362"/>
          </a:xfrm>
          <a:prstGeom prst="rect">
            <a:avLst/>
          </a:prstGeom>
          <a:solidFill>
            <a:srgbClr val="0023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94"/>
          <p:cNvSpPr txBox="1"/>
          <p:nvPr>
            <p:ph type="title"/>
          </p:nvPr>
        </p:nvSpPr>
        <p:spPr>
          <a:xfrm>
            <a:off x="304800" y="274638"/>
            <a:ext cx="11277600" cy="487362"/>
          </a:xfrm>
          <a:prstGeom prst="rect">
            <a:avLst/>
          </a:prstGeom>
          <a:solidFill>
            <a:srgbClr val="9D282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 Light"/>
              <a:buNone/>
              <a:defRPr b="0" sz="24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9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5"/>
          <p:cNvSpPr txBox="1"/>
          <p:nvPr>
            <p:ph type="title"/>
          </p:nvPr>
        </p:nvSpPr>
        <p:spPr>
          <a:xfrm>
            <a:off x="1231012" y="377078"/>
            <a:ext cx="9308651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5"/>
          <p:cNvSpPr txBox="1"/>
          <p:nvPr>
            <p:ph idx="1" type="body"/>
          </p:nvPr>
        </p:nvSpPr>
        <p:spPr>
          <a:xfrm>
            <a:off x="1234021" y="1778000"/>
            <a:ext cx="10621097" cy="445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5"/>
          <p:cNvSpPr txBox="1"/>
          <p:nvPr>
            <p:ph idx="12" type="sldNum"/>
          </p:nvPr>
        </p:nvSpPr>
        <p:spPr>
          <a:xfrm>
            <a:off x="11290300" y="6375258"/>
            <a:ext cx="742952" cy="357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5"/>
          <p:cNvSpPr txBox="1"/>
          <p:nvPr>
            <p:ph idx="11" type="ftr"/>
          </p:nvPr>
        </p:nvSpPr>
        <p:spPr>
          <a:xfrm>
            <a:off x="1231012" y="6356352"/>
            <a:ext cx="41148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8"/>
          <p:cNvSpPr/>
          <p:nvPr/>
        </p:nvSpPr>
        <p:spPr>
          <a:xfrm>
            <a:off x="1" y="1"/>
            <a:ext cx="9472084" cy="88741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9367" y="6172200"/>
            <a:ext cx="10373784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gogasc\Desktop\UPMC_HealthPlan_CMYK.jpg" id="52" name="Google Shape;52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7118" y="6172201"/>
            <a:ext cx="2976033" cy="18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8"/>
          <p:cNvSpPr txBox="1"/>
          <p:nvPr>
            <p:ph idx="1" type="body"/>
          </p:nvPr>
        </p:nvSpPr>
        <p:spPr>
          <a:xfrm>
            <a:off x="301539" y="1144634"/>
            <a:ext cx="11586024" cy="479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8"/>
          <p:cNvSpPr txBox="1"/>
          <p:nvPr>
            <p:ph type="title"/>
          </p:nvPr>
        </p:nvSpPr>
        <p:spPr>
          <a:xfrm>
            <a:off x="273577" y="92041"/>
            <a:ext cx="9100447" cy="65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8"/>
          <p:cNvSpPr txBox="1"/>
          <p:nvPr>
            <p:ph idx="12" type="sldNum"/>
          </p:nvPr>
        </p:nvSpPr>
        <p:spPr>
          <a:xfrm>
            <a:off x="169334" y="6257926"/>
            <a:ext cx="503767" cy="35877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20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5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5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5" Type="http://schemas.openxmlformats.org/officeDocument/2006/relationships/image" Target="../media/image3.jp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6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3"/>
          <p:cNvSpPr txBox="1"/>
          <p:nvPr>
            <p:ph type="title"/>
          </p:nvPr>
        </p:nvSpPr>
        <p:spPr>
          <a:xfrm>
            <a:off x="1767840" y="365125"/>
            <a:ext cx="718312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Current &amp; Future Models:  Big Data, AI, Cohorts, in Silico etc</a:t>
            </a:r>
            <a:endParaRPr/>
          </a:p>
        </p:txBody>
      </p:sp>
      <p:sp>
        <p:nvSpPr>
          <p:cNvPr id="109" name="Google Shape;109;p173"/>
          <p:cNvSpPr txBox="1"/>
          <p:nvPr>
            <p:ph idx="1" type="body"/>
          </p:nvPr>
        </p:nvSpPr>
        <p:spPr>
          <a:xfrm>
            <a:off x="1767840" y="1825625"/>
            <a:ext cx="9585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Frank Hu, Gary Fraser, Michael Silva, Steven Chang, Ron Poropatich, Paul Verschure, Oscar Marroquin</a:t>
            </a:r>
            <a:endParaRPr/>
          </a:p>
        </p:txBody>
      </p:sp>
      <p:pic>
        <p:nvPicPr>
          <p:cNvPr id="110" name="Google Shape;110;p17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4"/>
          <p:cNvSpPr txBox="1"/>
          <p:nvPr>
            <p:ph type="title"/>
          </p:nvPr>
        </p:nvSpPr>
        <p:spPr>
          <a:xfrm>
            <a:off x="1674176" y="365125"/>
            <a:ext cx="7546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Machine Learning and Mechanistic Models in Concert</a:t>
            </a:r>
            <a:endParaRPr/>
          </a:p>
        </p:txBody>
      </p:sp>
      <p:sp>
        <p:nvSpPr>
          <p:cNvPr id="118" name="Google Shape;118;p174"/>
          <p:cNvSpPr txBox="1"/>
          <p:nvPr>
            <p:ph idx="1" type="body"/>
          </p:nvPr>
        </p:nvSpPr>
        <p:spPr>
          <a:xfrm>
            <a:off x="839788" y="1754159"/>
            <a:ext cx="5157787" cy="452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Machine Learning (“data” driven)</a:t>
            </a:r>
            <a:endParaRPr/>
          </a:p>
        </p:txBody>
      </p:sp>
      <p:sp>
        <p:nvSpPr>
          <p:cNvPr id="119" name="Google Shape;119;p174"/>
          <p:cNvSpPr txBox="1"/>
          <p:nvPr>
            <p:ph idx="2" type="body"/>
          </p:nvPr>
        </p:nvSpPr>
        <p:spPr>
          <a:xfrm>
            <a:off x="839788" y="2206499"/>
            <a:ext cx="5157787" cy="2445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Can discover patterns in raw data in absence of solid theory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Extrapolation is more difficult without very large  amounts of data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Inefficient when solid theory exists: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Requires enough data to rediscover relevant theory for itself</a:t>
            </a:r>
            <a:endParaRPr/>
          </a:p>
          <a:p>
            <a:pPr indent="-7747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  <p:sp>
        <p:nvSpPr>
          <p:cNvPr id="120" name="Google Shape;120;p174"/>
          <p:cNvSpPr txBox="1"/>
          <p:nvPr>
            <p:ph idx="3" type="body"/>
          </p:nvPr>
        </p:nvSpPr>
        <p:spPr>
          <a:xfrm>
            <a:off x="6172200" y="1754159"/>
            <a:ext cx="5183188" cy="452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Mechanistic models (“theory” driven)</a:t>
            </a:r>
            <a:endParaRPr/>
          </a:p>
        </p:txBody>
      </p:sp>
      <p:sp>
        <p:nvSpPr>
          <p:cNvPr id="121" name="Google Shape;121;p174"/>
          <p:cNvSpPr txBox="1"/>
          <p:nvPr>
            <p:ph idx="4" type="body"/>
          </p:nvPr>
        </p:nvSpPr>
        <p:spPr>
          <a:xfrm>
            <a:off x="6172200" y="2206499"/>
            <a:ext cx="5183188" cy="2445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Naturally incorporates known science and causality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Provides built-in sanity check against spurious patterns in data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Not useful for problems with weak/absent underlying theory</a:t>
            </a:r>
            <a:endParaRPr/>
          </a:p>
        </p:txBody>
      </p:sp>
      <p:pic>
        <p:nvPicPr>
          <p:cNvPr id="122" name="Google Shape;122;p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74"/>
          <p:cNvSpPr txBox="1"/>
          <p:nvPr/>
        </p:nvSpPr>
        <p:spPr>
          <a:xfrm>
            <a:off x="2870686" y="4949591"/>
            <a:ext cx="64466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approaches complement each other: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Leverage known theory with mechanistic model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Let ML model fill in gaps in mech model's theory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2019-10-18T11:03:07Z</dcterms:created>
  <dc:creator>Yoram Vodovotz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0x01010022E05F11347B5F438CC356E1FB585997</vt:lpwstr>
  </property>
</Properties>
</file>