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63" r:id="rId5"/>
    <p:sldMasterId id="214748366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6858000" cx="12192000"/>
  <p:notesSz cx="6858000" cy="9144000"/>
  <p:embeddedFontLst>
    <p:embeddedFont>
      <p:font typeface="Poppins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Helvetica Neue Light"/>
      <p:regular r:id="rId31"/>
      <p:bold r:id="rId32"/>
      <p:italic r:id="rId33"/>
      <p:boldItalic r:id="rId34"/>
    </p:embeddedFont>
    <p:embeddedFont>
      <p:font typeface="Century Gothic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9" roundtripDataSignature="AMtx7mh3Sx++lYnfRmVMiDhZuLQhuZh1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73B7617-7F2B-48BB-9D22-CDA0A832B843}">
  <a:tblStyle styleId="{173B7617-7F2B-48BB-9D22-CDA0A832B84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Lato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HelveticaNeueLight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4.xml"/><Relationship Id="rId33" Type="http://schemas.openxmlformats.org/officeDocument/2006/relationships/font" Target="fonts/HelveticaNeueLight-italic.fntdata"/><Relationship Id="rId10" Type="http://schemas.openxmlformats.org/officeDocument/2006/relationships/slide" Target="slides/slide3.xml"/><Relationship Id="rId32" Type="http://schemas.openxmlformats.org/officeDocument/2006/relationships/font" Target="fonts/HelveticaNeueLight-bold.fntdata"/><Relationship Id="rId13" Type="http://schemas.openxmlformats.org/officeDocument/2006/relationships/slide" Target="slides/slide6.xml"/><Relationship Id="rId35" Type="http://schemas.openxmlformats.org/officeDocument/2006/relationships/font" Target="fonts/CenturyGothic-regular.fntdata"/><Relationship Id="rId12" Type="http://schemas.openxmlformats.org/officeDocument/2006/relationships/slide" Target="slides/slide5.xml"/><Relationship Id="rId34" Type="http://schemas.openxmlformats.org/officeDocument/2006/relationships/font" Target="fonts/HelveticaNeueLight-boldItalic.fntdata"/><Relationship Id="rId15" Type="http://schemas.openxmlformats.org/officeDocument/2006/relationships/slide" Target="slides/slide8.xml"/><Relationship Id="rId37" Type="http://schemas.openxmlformats.org/officeDocument/2006/relationships/font" Target="fonts/CenturyGothic-italic.fntdata"/><Relationship Id="rId14" Type="http://schemas.openxmlformats.org/officeDocument/2006/relationships/slide" Target="slides/slide7.xml"/><Relationship Id="rId36" Type="http://schemas.openxmlformats.org/officeDocument/2006/relationships/font" Target="fonts/CenturyGothic-bold.fntdata"/><Relationship Id="rId17" Type="http://schemas.openxmlformats.org/officeDocument/2006/relationships/slide" Target="slides/slide10.xml"/><Relationship Id="rId39" Type="http://customschemas.google.com/relationships/presentationmetadata" Target="metadata"/><Relationship Id="rId16" Type="http://schemas.openxmlformats.org/officeDocument/2006/relationships/slide" Target="slides/slide9.xml"/><Relationship Id="rId38" Type="http://schemas.openxmlformats.org/officeDocument/2006/relationships/font" Target="fonts/CenturyGothic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What is PHACCS? </a:t>
            </a:r>
            <a:endParaRPr/>
          </a:p>
          <a:p>
            <a:pPr indent="-174981" lvl="0" marL="17498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PHACCS seeks to inform state policymakers and public health advocates of effective state policies to improve health and control costs in a relatively short period of time</a:t>
            </a:r>
            <a:endParaRPr/>
          </a:p>
          <a:p>
            <a:pPr indent="-174981" lvl="0" marL="17498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PHACCS focuses on state-level policies that can be adopted and implemented to promote health and control cost growth </a:t>
            </a:r>
            <a:endParaRPr/>
          </a:p>
          <a:p>
            <a:pPr indent="-174981" lvl="0" marL="17498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PHACCS looks beyond health care in an effort to foster cross-sector collaboration, recognizing impacts in other sectors can impact population’s well-being and states’ strategies to control costs </a:t>
            </a:r>
            <a:endParaRPr/>
          </a:p>
          <a:p>
            <a:pPr indent="-98781" lvl="0" marL="17498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How were the policies selected?</a:t>
            </a:r>
            <a:endParaRPr/>
          </a:p>
          <a:p>
            <a:pPr indent="-174981" lvl="0" marL="17498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TFAH reviewed over 1,500 policies, programs and strategies from the following databases: The Community Guide, County Health Rankings &amp; Roadmaps, Health Impact in Five Years, Win-Win Project, Pew-MacArthur Results First Initiative, and CityHealth</a:t>
            </a:r>
            <a:endParaRPr/>
          </a:p>
          <a:p>
            <a:pPr indent="-174981" lvl="0" marL="17498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TFAH applied a set of four criteria for inclusion:</a:t>
            </a:r>
            <a:endParaRPr/>
          </a:p>
          <a:p>
            <a:pPr indent="-174981" lvl="1" marL="64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The policy has a sufficient health and economic evidence (evidence-based policies)</a:t>
            </a:r>
            <a:endParaRPr/>
          </a:p>
          <a:p>
            <a:pPr indent="-174981" lvl="1" marL="64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A clear state-level policy role (legislative enactment needed)</a:t>
            </a:r>
            <a:endParaRPr/>
          </a:p>
          <a:p>
            <a:pPr indent="-174981" lvl="1" marL="64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The policy addresses populations has a whole (population-based)</a:t>
            </a:r>
            <a:endParaRPr/>
          </a:p>
          <a:p>
            <a:pPr indent="-174981" lvl="1" marL="64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The policy is a form of primary or secondary prevention (preventive policy)</a:t>
            </a:r>
            <a:endParaRPr/>
          </a:p>
          <a:p>
            <a:pPr indent="-98781" lvl="1" marL="64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-98781" lvl="0" marL="17498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4" name="Google Shape;254;p1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9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2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0" name="Google Shape;80;p26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2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6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2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6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6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2">
  <p:cSld name="Title Slide 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5"/>
          <p:cNvSpPr/>
          <p:nvPr/>
        </p:nvSpPr>
        <p:spPr>
          <a:xfrm>
            <a:off x="11938000" y="2566458"/>
            <a:ext cx="254131" cy="1213866"/>
          </a:xfrm>
          <a:custGeom>
            <a:rect b="b" l="l" r="r" t="t"/>
            <a:pathLst>
              <a:path extrusionOk="0" h="8229600" w="440054">
                <a:moveTo>
                  <a:pt x="0" y="8229600"/>
                </a:moveTo>
                <a:lnTo>
                  <a:pt x="439712" y="8229600"/>
                </a:lnTo>
                <a:lnTo>
                  <a:pt x="439712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solidFill>
            <a:srgbClr val="C10E2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55"/>
          <p:cNvSpPr/>
          <p:nvPr/>
        </p:nvSpPr>
        <p:spPr>
          <a:xfrm>
            <a:off x="497417" y="3365500"/>
            <a:ext cx="11695551" cy="507873"/>
          </a:xfrm>
          <a:custGeom>
            <a:rect b="b" l="l" r="r" t="t"/>
            <a:pathLst>
              <a:path extrusionOk="0" h="152400" w="3885565">
                <a:moveTo>
                  <a:pt x="0" y="0"/>
                </a:moveTo>
                <a:lnTo>
                  <a:pt x="3885336" y="0"/>
                </a:lnTo>
              </a:path>
            </a:pathLst>
          </a:custGeom>
          <a:noFill/>
          <a:ln cap="rnd" cmpd="sng" w="25400">
            <a:solidFill>
              <a:srgbClr val="626469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55"/>
          <p:cNvSpPr txBox="1"/>
          <p:nvPr>
            <p:ph idx="1" type="subTitle"/>
          </p:nvPr>
        </p:nvSpPr>
        <p:spPr>
          <a:xfrm>
            <a:off x="444500" y="3463289"/>
            <a:ext cx="110490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67"/>
              </a:spcBef>
              <a:spcAft>
                <a:spcPts val="0"/>
              </a:spcAft>
              <a:buClr>
                <a:srgbClr val="636466"/>
              </a:buClr>
              <a:buSzPts val="2333"/>
              <a:buFont typeface="Arial"/>
              <a:buNone/>
              <a:defRPr b="0" i="0" sz="2333" u="none" cap="none" strike="noStrike">
                <a:solidFill>
                  <a:srgbClr val="6364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Calibri"/>
              <a:buNone/>
              <a:defRPr b="0" i="0" sz="1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333"/>
              <a:buFont typeface="Calibri"/>
              <a:buNone/>
              <a:defRPr b="0" i="0" sz="1333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333"/>
              <a:buFont typeface="Calibri"/>
              <a:buNone/>
              <a:defRPr b="0" i="0" sz="1333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333"/>
              <a:buFont typeface="Calibri"/>
              <a:buNone/>
              <a:defRPr b="0" i="0" sz="1333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333"/>
              <a:buFont typeface="Calibri"/>
              <a:buNone/>
              <a:defRPr b="0" i="0" sz="1333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55"/>
          <p:cNvSpPr txBox="1"/>
          <p:nvPr>
            <p:ph type="ctrTitle"/>
          </p:nvPr>
        </p:nvSpPr>
        <p:spPr>
          <a:xfrm>
            <a:off x="444500" y="2286001"/>
            <a:ext cx="11049000" cy="10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500" u="none" cap="none" strike="noStrike">
                <a:solidFill>
                  <a:srgbClr val="C10E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55"/>
          <p:cNvSpPr/>
          <p:nvPr/>
        </p:nvSpPr>
        <p:spPr>
          <a:xfrm>
            <a:off x="0" y="5842000"/>
            <a:ext cx="12192000" cy="1016100"/>
          </a:xfrm>
          <a:prstGeom prst="rect">
            <a:avLst/>
          </a:prstGeom>
          <a:solidFill>
            <a:srgbClr val="C10E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C10E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55"/>
          <p:cNvSpPr/>
          <p:nvPr/>
        </p:nvSpPr>
        <p:spPr>
          <a:xfrm flipH="1" rot="10800000">
            <a:off x="0" y="6096000"/>
            <a:ext cx="12192000" cy="762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4500" y="376995"/>
            <a:ext cx="1970797" cy="106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2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62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6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6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6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mple Slides - Basic Content">
  <p:cSld name="Simple Slides - Basic Conte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7"/>
          <p:cNvSpPr txBox="1"/>
          <p:nvPr>
            <p:ph idx="1" type="body"/>
          </p:nvPr>
        </p:nvSpPr>
        <p:spPr>
          <a:xfrm>
            <a:off x="571500" y="2540000"/>
            <a:ext cx="7048500" cy="36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8579" lvl="0" marL="457200" marR="0" rtl="0" algn="l">
              <a:lnSpc>
                <a:spcPct val="130000"/>
              </a:lnSpc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Char char="•"/>
              <a:defRPr b="0" i="0" sz="14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8579" lvl="1" marL="9144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Char char="•"/>
              <a:defRPr b="0" i="0" sz="14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8579" lvl="2" marL="13716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Char char="•"/>
              <a:defRPr b="0" i="0" sz="14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8579" lvl="3" marL="18288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Char char="•"/>
              <a:defRPr b="0" i="0" sz="14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8579" lvl="4" marL="22860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Char char="•"/>
              <a:defRPr b="0" i="0" sz="141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57"/>
          <p:cNvSpPr txBox="1"/>
          <p:nvPr>
            <p:ph idx="2" type="subTitle"/>
          </p:nvPr>
        </p:nvSpPr>
        <p:spPr>
          <a:xfrm>
            <a:off x="571500" y="1714500"/>
            <a:ext cx="10731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None/>
              <a:defRPr b="0" i="0" sz="21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b="0" i="0" sz="1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57"/>
          <p:cNvSpPr txBox="1"/>
          <p:nvPr>
            <p:ph type="ctrTitle"/>
          </p:nvPr>
        </p:nvSpPr>
        <p:spPr>
          <a:xfrm>
            <a:off x="571500" y="1016001"/>
            <a:ext cx="1073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0E21"/>
              </a:buClr>
              <a:buSzPts val="4167"/>
              <a:buFont typeface="Arial"/>
              <a:buNone/>
              <a:defRPr b="1" i="0" sz="4167" u="none" cap="none" strike="noStrike">
                <a:solidFill>
                  <a:srgbClr val="C10E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6" name="Google Shape;126;p257"/>
          <p:cNvSpPr/>
          <p:nvPr/>
        </p:nvSpPr>
        <p:spPr>
          <a:xfrm>
            <a:off x="11747500" y="6413500"/>
            <a:ext cx="254100" cy="254100"/>
          </a:xfrm>
          <a:prstGeom prst="ellipse">
            <a:avLst/>
          </a:prstGeom>
          <a:noFill/>
          <a:ln cap="rnd" cmpd="sng" w="31750">
            <a:solidFill>
              <a:srgbClr val="8A8B8A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57"/>
          <p:cNvSpPr txBox="1"/>
          <p:nvPr>
            <p:ph idx="12" type="sldNum"/>
          </p:nvPr>
        </p:nvSpPr>
        <p:spPr>
          <a:xfrm>
            <a:off x="11690615" y="6357938"/>
            <a:ext cx="36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mple Slides - Blank">
  <p:cSld name="Simple Slides - 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8"/>
          <p:cNvSpPr/>
          <p:nvPr/>
        </p:nvSpPr>
        <p:spPr>
          <a:xfrm>
            <a:off x="11747500" y="6413500"/>
            <a:ext cx="254100" cy="254100"/>
          </a:xfrm>
          <a:prstGeom prst="ellipse">
            <a:avLst/>
          </a:prstGeom>
          <a:noFill/>
          <a:ln cap="rnd" cmpd="sng" w="31750">
            <a:solidFill>
              <a:srgbClr val="8A8B8A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58"/>
          <p:cNvSpPr txBox="1"/>
          <p:nvPr>
            <p:ph idx="12" type="sldNum"/>
          </p:nvPr>
        </p:nvSpPr>
        <p:spPr>
          <a:xfrm>
            <a:off x="11690615" y="6357938"/>
            <a:ext cx="36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mple Slides - Title Only">
  <p:cSld name="Simple Slides - Title 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0"/>
          <p:cNvSpPr txBox="1"/>
          <p:nvPr>
            <p:ph idx="1" type="subTitle"/>
          </p:nvPr>
        </p:nvSpPr>
        <p:spPr>
          <a:xfrm>
            <a:off x="571500" y="1714500"/>
            <a:ext cx="10731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None/>
              <a:defRPr b="0" i="0" sz="21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b="0" i="0" sz="1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60"/>
          <p:cNvSpPr txBox="1"/>
          <p:nvPr>
            <p:ph type="ctrTitle"/>
          </p:nvPr>
        </p:nvSpPr>
        <p:spPr>
          <a:xfrm>
            <a:off x="571500" y="1016001"/>
            <a:ext cx="1073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0E21"/>
              </a:buClr>
              <a:buSzPts val="4167"/>
              <a:buFont typeface="Arial"/>
              <a:buNone/>
              <a:defRPr b="1" i="0" sz="4167">
                <a:solidFill>
                  <a:srgbClr val="C10E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4" name="Google Shape;134;p260"/>
          <p:cNvSpPr/>
          <p:nvPr/>
        </p:nvSpPr>
        <p:spPr>
          <a:xfrm>
            <a:off x="11747500" y="6413500"/>
            <a:ext cx="254100" cy="254100"/>
          </a:xfrm>
          <a:prstGeom prst="ellipse">
            <a:avLst/>
          </a:prstGeom>
          <a:noFill/>
          <a:ln cap="rnd" cmpd="sng" w="31750">
            <a:solidFill>
              <a:srgbClr val="8A8B8A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60"/>
          <p:cNvSpPr txBox="1"/>
          <p:nvPr>
            <p:ph idx="12" type="sldNum"/>
          </p:nvPr>
        </p:nvSpPr>
        <p:spPr>
          <a:xfrm>
            <a:off x="11690615" y="6357938"/>
            <a:ext cx="36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 type="obj">
  <p:cSld name="OBJEC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67"/>
              <a:buFont typeface="Calibri"/>
              <a:buNone/>
              <a:defRPr sz="366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8" name="Google Shape;138;p261"/>
          <p:cNvSpPr txBox="1"/>
          <p:nvPr>
            <p:ph idx="1" type="body"/>
          </p:nvPr>
        </p:nvSpPr>
        <p:spPr>
          <a:xfrm>
            <a:off x="609600" y="1600206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6745" lvl="0" marL="457200" marR="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333"/>
              <a:buFont typeface="Arial"/>
              <a:buChar char="•"/>
              <a:defRPr b="0" i="0" sz="2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4454" lvl="2" marL="13716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b="0" i="0" sz="1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61"/>
          <p:cNvSpPr txBox="1"/>
          <p:nvPr>
            <p:ph idx="10" type="dt"/>
          </p:nvPr>
        </p:nvSpPr>
        <p:spPr>
          <a:xfrm>
            <a:off x="609600" y="635639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61"/>
          <p:cNvSpPr txBox="1"/>
          <p:nvPr>
            <p:ph idx="11" type="ftr"/>
          </p:nvPr>
        </p:nvSpPr>
        <p:spPr>
          <a:xfrm>
            <a:off x="4165600" y="635639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61"/>
          <p:cNvSpPr txBox="1"/>
          <p:nvPr>
            <p:ph idx="12" type="sldNum"/>
          </p:nvPr>
        </p:nvSpPr>
        <p:spPr>
          <a:xfrm>
            <a:off x="8737600" y="635639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mple Slides - One Column">
  <p:cSld name="Simple Slides - One Colum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3"/>
          <p:cNvSpPr txBox="1"/>
          <p:nvPr>
            <p:ph idx="1" type="body"/>
          </p:nvPr>
        </p:nvSpPr>
        <p:spPr>
          <a:xfrm>
            <a:off x="571500" y="2540000"/>
            <a:ext cx="10731600" cy="36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rgbClr val="C10E21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C10E2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9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3245" lvl="2" marL="13716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2704" lvl="3" marL="18288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Char char="•"/>
              <a:defRPr b="0" i="0" sz="11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2704" lvl="4" marL="22860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Char char="•"/>
              <a:defRPr b="0" i="0" sz="11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63"/>
          <p:cNvSpPr txBox="1"/>
          <p:nvPr>
            <p:ph idx="2" type="subTitle"/>
          </p:nvPr>
        </p:nvSpPr>
        <p:spPr>
          <a:xfrm>
            <a:off x="571500" y="1714500"/>
            <a:ext cx="10731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None/>
              <a:defRPr b="0" i="0" sz="21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  <a:defRPr b="0" i="0" sz="1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263"/>
          <p:cNvSpPr txBox="1"/>
          <p:nvPr>
            <p:ph type="ctrTitle"/>
          </p:nvPr>
        </p:nvSpPr>
        <p:spPr>
          <a:xfrm>
            <a:off x="571500" y="1016001"/>
            <a:ext cx="1073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0E21"/>
              </a:buClr>
              <a:buSzPts val="4167"/>
              <a:buFont typeface="Arial"/>
              <a:buNone/>
              <a:defRPr b="1" i="0" sz="4167">
                <a:solidFill>
                  <a:srgbClr val="C10E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6" name="Google Shape;146;p263"/>
          <p:cNvSpPr/>
          <p:nvPr/>
        </p:nvSpPr>
        <p:spPr>
          <a:xfrm>
            <a:off x="11747500" y="6413500"/>
            <a:ext cx="254100" cy="254100"/>
          </a:xfrm>
          <a:prstGeom prst="ellipse">
            <a:avLst/>
          </a:prstGeom>
          <a:noFill/>
          <a:ln cap="rnd" cmpd="sng" w="31750">
            <a:solidFill>
              <a:srgbClr val="8A8B8A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63"/>
          <p:cNvSpPr txBox="1"/>
          <p:nvPr>
            <p:ph idx="12" type="sldNum"/>
          </p:nvPr>
        </p:nvSpPr>
        <p:spPr>
          <a:xfrm>
            <a:off x="11690615" y="6357938"/>
            <a:ext cx="36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667">
                <a:solidFill>
                  <a:srgbClr val="8A8B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4"/>
          <p:cNvSpPr/>
          <p:nvPr/>
        </p:nvSpPr>
        <p:spPr>
          <a:xfrm>
            <a:off x="9632951" y="274638"/>
            <a:ext cx="649816" cy="487362"/>
          </a:xfrm>
          <a:prstGeom prst="rect">
            <a:avLst/>
          </a:prstGeom>
          <a:solidFill>
            <a:srgbClr val="D4941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94"/>
          <p:cNvSpPr/>
          <p:nvPr/>
        </p:nvSpPr>
        <p:spPr>
          <a:xfrm>
            <a:off x="10282768" y="274638"/>
            <a:ext cx="649817" cy="487362"/>
          </a:xfrm>
          <a:prstGeom prst="rect">
            <a:avLst/>
          </a:prstGeom>
          <a:solidFill>
            <a:srgbClr val="88AF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94"/>
          <p:cNvSpPr/>
          <p:nvPr/>
        </p:nvSpPr>
        <p:spPr>
          <a:xfrm>
            <a:off x="10932584" y="274638"/>
            <a:ext cx="649816" cy="487362"/>
          </a:xfrm>
          <a:prstGeom prst="rect">
            <a:avLst/>
          </a:prstGeom>
          <a:solidFill>
            <a:srgbClr val="0023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94"/>
          <p:cNvSpPr txBox="1"/>
          <p:nvPr>
            <p:ph type="title"/>
          </p:nvPr>
        </p:nvSpPr>
        <p:spPr>
          <a:xfrm>
            <a:off x="304800" y="274638"/>
            <a:ext cx="11277600" cy="487362"/>
          </a:xfrm>
          <a:prstGeom prst="rect">
            <a:avLst/>
          </a:prstGeom>
          <a:solidFill>
            <a:srgbClr val="9D2826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 Light"/>
              <a:buNone/>
              <a:defRPr b="0" sz="2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9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>
  <p:cSld name="Title and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5"/>
          <p:cNvSpPr txBox="1"/>
          <p:nvPr>
            <p:ph type="title"/>
          </p:nvPr>
        </p:nvSpPr>
        <p:spPr>
          <a:xfrm>
            <a:off x="1231012" y="377078"/>
            <a:ext cx="9308651" cy="890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5"/>
          <p:cNvSpPr txBox="1"/>
          <p:nvPr>
            <p:ph idx="1" type="body"/>
          </p:nvPr>
        </p:nvSpPr>
        <p:spPr>
          <a:xfrm>
            <a:off x="1234021" y="1778000"/>
            <a:ext cx="10621097" cy="4455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95"/>
          <p:cNvSpPr txBox="1"/>
          <p:nvPr>
            <p:ph idx="12" type="sldNum"/>
          </p:nvPr>
        </p:nvSpPr>
        <p:spPr>
          <a:xfrm>
            <a:off x="11290300" y="6375258"/>
            <a:ext cx="742952" cy="3578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195"/>
          <p:cNvSpPr txBox="1"/>
          <p:nvPr>
            <p:ph idx="11" type="ftr"/>
          </p:nvPr>
        </p:nvSpPr>
        <p:spPr>
          <a:xfrm>
            <a:off x="1231012" y="6356352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9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8"/>
          <p:cNvSpPr/>
          <p:nvPr/>
        </p:nvSpPr>
        <p:spPr>
          <a:xfrm>
            <a:off x="1" y="1"/>
            <a:ext cx="9472084" cy="887413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67" y="6172200"/>
            <a:ext cx="10373784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ogasc\Desktop\UPMC_HealthPlan_CMYK.jpg" id="52" name="Google Shape;52;p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7118" y="6172201"/>
            <a:ext cx="2976033" cy="1873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98"/>
          <p:cNvSpPr txBox="1"/>
          <p:nvPr>
            <p:ph idx="1" type="body"/>
          </p:nvPr>
        </p:nvSpPr>
        <p:spPr>
          <a:xfrm>
            <a:off x="301539" y="1144634"/>
            <a:ext cx="11586024" cy="4798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98"/>
          <p:cNvSpPr txBox="1"/>
          <p:nvPr>
            <p:ph type="title"/>
          </p:nvPr>
        </p:nvSpPr>
        <p:spPr>
          <a:xfrm>
            <a:off x="273577" y="92041"/>
            <a:ext cx="9100447" cy="650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8"/>
          <p:cNvSpPr txBox="1"/>
          <p:nvPr>
            <p:ph idx="12" type="sldNum"/>
          </p:nvPr>
        </p:nvSpPr>
        <p:spPr>
          <a:xfrm>
            <a:off x="169334" y="6257926"/>
            <a:ext cx="503767" cy="358775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9" name="Google Shape;59;p20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25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5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25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6"/>
          <p:cNvSpPr/>
          <p:nvPr/>
        </p:nvSpPr>
        <p:spPr>
          <a:xfrm>
            <a:off x="0" y="0"/>
            <a:ext cx="118943" cy="6851142"/>
          </a:xfrm>
          <a:custGeom>
            <a:rect b="b" l="l" r="r" t="t"/>
            <a:pathLst>
              <a:path extrusionOk="0" h="8229600" w="142875">
                <a:moveTo>
                  <a:pt x="0" y="8229600"/>
                </a:moveTo>
                <a:lnTo>
                  <a:pt x="142875" y="8229600"/>
                </a:lnTo>
                <a:lnTo>
                  <a:pt x="142875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solidFill>
            <a:srgbClr val="C10E2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2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44501" y="370417"/>
            <a:ext cx="1013355" cy="54815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  <p:sldLayoutId id="2147483669" r:id="rId3"/>
    <p:sldLayoutId id="2147483670" r:id="rId4"/>
    <p:sldLayoutId id="2147483671" r:id="rId5"/>
    <p:sldLayoutId id="214748367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6.gif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6.gif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healthdata.org/united-state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5582"/>
            <a:ext cx="3400426" cy="232886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5"/>
          <p:cNvSpPr txBox="1"/>
          <p:nvPr>
            <p:ph type="title"/>
          </p:nvPr>
        </p:nvSpPr>
        <p:spPr>
          <a:xfrm>
            <a:off x="1767840" y="365125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Federal and Foundation Perspectives</a:t>
            </a:r>
            <a:endParaRPr/>
          </a:p>
        </p:txBody>
      </p:sp>
      <p:sp>
        <p:nvSpPr>
          <p:cNvPr id="154" name="Google Shape;154;p175"/>
          <p:cNvSpPr txBox="1"/>
          <p:nvPr>
            <p:ph idx="1" type="body"/>
          </p:nvPr>
        </p:nvSpPr>
        <p:spPr>
          <a:xfrm>
            <a:off x="1767840" y="1825625"/>
            <a:ext cx="95859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Art Levine, Eduardo Sanchez, Steven Woolf, Caesar Junker, Eddie Phillips</a:t>
            </a:r>
            <a:endParaRPr/>
          </a:p>
        </p:txBody>
      </p:sp>
      <p:pic>
        <p:nvPicPr>
          <p:cNvPr id="155" name="Google Shape;155;p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4"/>
          <p:cNvSpPr txBox="1"/>
          <p:nvPr>
            <p:ph idx="1" type="subTitle"/>
          </p:nvPr>
        </p:nvSpPr>
        <p:spPr>
          <a:xfrm>
            <a:off x="571500" y="2472494"/>
            <a:ext cx="10731600" cy="29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/>
              <a:t>Tobacco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/>
              <a:t>Nutrition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/>
              <a:t>Physical Activity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/>
              <a:t>Obesity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/>
              <a:t>Cardiovascular Disease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/>
              <a:t>Diabetes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167"/>
              <a:buNone/>
            </a:pPr>
            <a:r>
              <a:t/>
            </a:r>
            <a:endParaRPr/>
          </a:p>
        </p:txBody>
      </p:sp>
      <p:sp>
        <p:nvSpPr>
          <p:cNvPr id="239" name="Google Shape;239;p184"/>
          <p:cNvSpPr txBox="1"/>
          <p:nvPr>
            <p:ph type="ctrTitle"/>
          </p:nvPr>
        </p:nvSpPr>
        <p:spPr>
          <a:xfrm>
            <a:off x="571500" y="1292724"/>
            <a:ext cx="1073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Lato"/>
              <a:buNone/>
            </a:pPr>
            <a:br>
              <a:rPr b="1" lang="en-US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3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CPSTF Recommendations for Life’s Simple 7</a:t>
            </a:r>
            <a:endParaRPr sz="3900"/>
          </a:p>
        </p:txBody>
      </p:sp>
      <p:sp>
        <p:nvSpPr>
          <p:cNvPr id="240" name="Google Shape;240;p184"/>
          <p:cNvSpPr txBox="1"/>
          <p:nvPr>
            <p:ph idx="12" type="sldNum"/>
          </p:nvPr>
        </p:nvSpPr>
        <p:spPr>
          <a:xfrm>
            <a:off x="11690615" y="6357938"/>
            <a:ext cx="36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B8A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84"/>
          <p:cNvSpPr txBox="1"/>
          <p:nvPr/>
        </p:nvSpPr>
        <p:spPr>
          <a:xfrm>
            <a:off x="531258" y="5692877"/>
            <a:ext cx="7484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Preventive Services Task Force; www.thecommunityguide.org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5"/>
          <p:cNvSpPr txBox="1"/>
          <p:nvPr>
            <p:ph type="title"/>
          </p:nvPr>
        </p:nvSpPr>
        <p:spPr>
          <a:xfrm>
            <a:off x="886328" y="830183"/>
            <a:ext cx="109527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CPSTF Recommendations for Health Equity</a:t>
            </a:r>
            <a:br>
              <a:rPr b="1" lang="en-US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endParaRPr/>
          </a:p>
        </p:txBody>
      </p:sp>
      <p:graphicFrame>
        <p:nvGraphicFramePr>
          <p:cNvPr id="248" name="Google Shape;248;p185"/>
          <p:cNvGraphicFramePr/>
          <p:nvPr/>
        </p:nvGraphicFramePr>
        <p:xfrm>
          <a:off x="838200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{173B7617-7F2B-48BB-9D22-CDA0A832B843}</a:tableStyleId>
              </a:tblPr>
              <a:tblGrid>
                <a:gridCol w="8098725"/>
                <a:gridCol w="24162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Intervention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CPSTF determination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Center-Based Early Childhood Education</a:t>
                      </a:r>
                      <a:endParaRPr b="1" sz="16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March 2015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School-Based Health Centers</a:t>
                      </a:r>
                      <a:endParaRPr b="1" sz="16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March 2015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 School Completion Programs</a:t>
                      </a:r>
                      <a:endParaRPr b="1" sz="16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December 2013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Full-Day Kindergarten Programs</a:t>
                      </a:r>
                      <a:endParaRPr b="1" sz="16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December 2011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General,  Reading, and Math-Focused Out-of-School-Time Academic Programs</a:t>
                      </a:r>
                      <a:endParaRPr b="1" sz="16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December 2013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Tenant-Based Rental Assistance Programs</a:t>
                      </a:r>
                      <a:endParaRPr b="1" sz="16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February 2001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49" name="Google Shape;249;p185"/>
          <p:cNvSpPr txBox="1"/>
          <p:nvPr>
            <p:ph idx="12" type="sldNum"/>
          </p:nvPr>
        </p:nvSpPr>
        <p:spPr>
          <a:xfrm>
            <a:off x="8737600" y="635639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50" name="Google Shape;250;p185"/>
          <p:cNvSpPr txBox="1"/>
          <p:nvPr/>
        </p:nvSpPr>
        <p:spPr>
          <a:xfrm>
            <a:off x="531258" y="5692877"/>
            <a:ext cx="7484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Preventive Services Task Force; www.thecommunityguide.org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6"/>
          <p:cNvSpPr txBox="1"/>
          <p:nvPr>
            <p:ph type="title"/>
          </p:nvPr>
        </p:nvSpPr>
        <p:spPr>
          <a:xfrm>
            <a:off x="1981199" y="1143001"/>
            <a:ext cx="84615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    </a:t>
            </a:r>
            <a:endParaRPr b="1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7" name="Google Shape;257;p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298" y="1445241"/>
            <a:ext cx="2784784" cy="360383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86"/>
          <p:cNvSpPr txBox="1"/>
          <p:nvPr/>
        </p:nvSpPr>
        <p:spPr>
          <a:xfrm>
            <a:off x="447040" y="132144"/>
            <a:ext cx="1113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rPr>
              <a:t>TFAH: Promoting Health &amp; Cost Control in States Report: Goals &amp; Related Policy Recommendations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6"/>
          <p:cNvSpPr/>
          <p:nvPr/>
        </p:nvSpPr>
        <p:spPr>
          <a:xfrm>
            <a:off x="3159760" y="1418305"/>
            <a:ext cx="35052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Goal 1: Support the Connections Between Health &amp; Learning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Universal Pre-Kindergarten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Enhancing School Nutrition Programs</a:t>
            </a:r>
            <a:endParaRPr/>
          </a:p>
        </p:txBody>
      </p:sp>
      <p:sp>
        <p:nvSpPr>
          <p:cNvPr id="260" name="Google Shape;260;p186"/>
          <p:cNvSpPr/>
          <p:nvPr/>
        </p:nvSpPr>
        <p:spPr>
          <a:xfrm>
            <a:off x="3159760" y="2994772"/>
            <a:ext cx="3434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Goal 2: Employ Harm-Reduction Strategies to Prevent Substance Misuse Deaths and Related Diseases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Syringe Access Programs</a:t>
            </a:r>
            <a:endParaRPr/>
          </a:p>
        </p:txBody>
      </p:sp>
      <p:sp>
        <p:nvSpPr>
          <p:cNvPr id="261" name="Google Shape;261;p186"/>
          <p:cNvSpPr/>
          <p:nvPr/>
        </p:nvSpPr>
        <p:spPr>
          <a:xfrm>
            <a:off x="3159760" y="4571239"/>
            <a:ext cx="3434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Goal 3: Promote Healthy Behavior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 Smoke-Free Policies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5. Tobacco Pricing Strategies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Alcohol Pricing Strategies</a:t>
            </a:r>
            <a:endParaRPr/>
          </a:p>
        </p:txBody>
      </p:sp>
      <p:sp>
        <p:nvSpPr>
          <p:cNvPr id="262" name="Google Shape;262;p186"/>
          <p:cNvSpPr/>
          <p:nvPr/>
        </p:nvSpPr>
        <p:spPr>
          <a:xfrm>
            <a:off x="7183120" y="1418305"/>
            <a:ext cx="4399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Goal 4: Promote Active Living &amp; Connectedness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7. Complete Streets</a:t>
            </a:r>
            <a:endParaRPr/>
          </a:p>
        </p:txBody>
      </p:sp>
      <p:sp>
        <p:nvSpPr>
          <p:cNvPr id="263" name="Google Shape;263;p186"/>
          <p:cNvSpPr/>
          <p:nvPr/>
        </p:nvSpPr>
        <p:spPr>
          <a:xfrm>
            <a:off x="7183120" y="2469272"/>
            <a:ext cx="43992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Goal 5: Ensure Safe, health, and Affordable Housing for All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 Housing Rehabilitation Loan &amp; Grant Programs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8. Rapid Re-Housing </a:t>
            </a:r>
            <a:endParaRPr/>
          </a:p>
        </p:txBody>
      </p:sp>
      <p:sp>
        <p:nvSpPr>
          <p:cNvPr id="264" name="Google Shape;264;p186"/>
          <p:cNvSpPr/>
          <p:nvPr/>
        </p:nvSpPr>
        <p:spPr>
          <a:xfrm>
            <a:off x="7183120" y="4074236"/>
            <a:ext cx="43992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Goal 6: Create Opportunities for Economic Well-Being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10. Earned Income Tax Credit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11. Paid Family Leave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12. Earned Sick Leave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13. Ban the Box (Fair Hiring Protections)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7"/>
          <p:cNvSpPr txBox="1"/>
          <p:nvPr>
            <p:ph idx="1" type="body"/>
          </p:nvPr>
        </p:nvSpPr>
        <p:spPr>
          <a:xfrm>
            <a:off x="571500" y="2540000"/>
            <a:ext cx="10731600" cy="36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WHAT? -We, generally, know what we need to do.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HOW? - We, generally, do not know how to get it done.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rgbClr val="C10E21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What about electronic cigarettes and vaping?</a:t>
            </a:r>
            <a:endParaRPr/>
          </a:p>
        </p:txBody>
      </p:sp>
      <p:sp>
        <p:nvSpPr>
          <p:cNvPr id="271" name="Google Shape;271;p187"/>
          <p:cNvSpPr txBox="1"/>
          <p:nvPr>
            <p:ph idx="2" type="subTitle"/>
          </p:nvPr>
        </p:nvSpPr>
        <p:spPr>
          <a:xfrm>
            <a:off x="637674" y="1335505"/>
            <a:ext cx="88431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None/>
            </a:pPr>
            <a:r>
              <a:rPr b="1" lang="en-US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Lifestyle Medicine</a:t>
            </a:r>
            <a:endParaRPr sz="4400"/>
          </a:p>
        </p:txBody>
      </p:sp>
      <p:sp>
        <p:nvSpPr>
          <p:cNvPr id="272" name="Google Shape;272;p187"/>
          <p:cNvSpPr txBox="1"/>
          <p:nvPr>
            <p:ph type="ctrTitle"/>
          </p:nvPr>
        </p:nvSpPr>
        <p:spPr>
          <a:xfrm>
            <a:off x="956511" y="703180"/>
            <a:ext cx="1073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Lato"/>
              <a:buNone/>
            </a:pPr>
            <a:br>
              <a:rPr b="1" lang="en-US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8"/>
          <p:cNvSpPr txBox="1"/>
          <p:nvPr>
            <p:ph idx="1" type="body"/>
          </p:nvPr>
        </p:nvSpPr>
        <p:spPr>
          <a:xfrm>
            <a:off x="643692" y="2540000"/>
            <a:ext cx="7048500" cy="4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492" lvl="0" marL="19049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Clinical preventive services (USPSTF)</a:t>
            </a:r>
            <a:endParaRPr/>
          </a:p>
          <a:p>
            <a:pPr indent="-190492" lvl="0" marL="190492" rtl="0" algn="l">
              <a:lnSpc>
                <a:spcPct val="130000"/>
              </a:lnSpc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Population level research (CPSTF)</a:t>
            </a:r>
            <a:endParaRPr/>
          </a:p>
          <a:p>
            <a:pPr indent="-190492" lvl="0" marL="190492" rtl="0" algn="l">
              <a:lnSpc>
                <a:spcPct val="130000"/>
              </a:lnSpc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Policy implementation research (DPP)</a:t>
            </a:r>
            <a:endParaRPr/>
          </a:p>
          <a:p>
            <a:pPr indent="-190492" lvl="0" marL="190492" rtl="0" algn="l">
              <a:lnSpc>
                <a:spcPct val="130000"/>
              </a:lnSpc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Program implementation research (DPP)</a:t>
            </a:r>
            <a:endParaRPr/>
          </a:p>
          <a:p>
            <a:pPr indent="-190492" lvl="0" marL="190492" rtl="0" algn="l">
              <a:lnSpc>
                <a:spcPct val="130000"/>
              </a:lnSpc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Health services research (multidisciplinary, health teams)</a:t>
            </a:r>
            <a:endParaRPr/>
          </a:p>
          <a:p>
            <a:pPr indent="-190492" lvl="0" marL="190492" rtl="0" algn="l">
              <a:lnSpc>
                <a:spcPct val="130000"/>
              </a:lnSpc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Cost effectiveness research </a:t>
            </a:r>
            <a:endParaRPr/>
          </a:p>
          <a:p>
            <a:pPr indent="-190492" lvl="0" marL="190492" rtl="0" algn="l">
              <a:lnSpc>
                <a:spcPct val="130000"/>
              </a:lnSpc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Value-based benefit design research</a:t>
            </a:r>
            <a:endParaRPr/>
          </a:p>
        </p:txBody>
      </p:sp>
      <p:sp>
        <p:nvSpPr>
          <p:cNvPr id="279" name="Google Shape;279;p188"/>
          <p:cNvSpPr txBox="1"/>
          <p:nvPr>
            <p:ph idx="2" type="subTitle"/>
          </p:nvPr>
        </p:nvSpPr>
        <p:spPr>
          <a:xfrm>
            <a:off x="571500" y="1263316"/>
            <a:ext cx="107316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Closing Thoughts:</a:t>
            </a:r>
            <a:b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Lifestyle Medicine Research</a:t>
            </a:r>
            <a:endParaRPr sz="3200"/>
          </a:p>
        </p:txBody>
      </p:sp>
      <p:sp>
        <p:nvSpPr>
          <p:cNvPr id="280" name="Google Shape;280;p188"/>
          <p:cNvSpPr txBox="1"/>
          <p:nvPr>
            <p:ph type="ctrTitle"/>
          </p:nvPr>
        </p:nvSpPr>
        <p:spPr>
          <a:xfrm>
            <a:off x="571500" y="1016001"/>
            <a:ext cx="1073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Lato"/>
              <a:buNone/>
            </a:pPr>
            <a:br>
              <a:rPr b="1" lang="en-US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9"/>
          <p:cNvSpPr txBox="1"/>
          <p:nvPr>
            <p:ph idx="1" type="body"/>
          </p:nvPr>
        </p:nvSpPr>
        <p:spPr>
          <a:xfrm>
            <a:off x="1317626" y="1876932"/>
            <a:ext cx="97875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Celebrity statistician;  Gapfinder co-developer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333"/>
              <a:buFont typeface="Arial"/>
              <a:buNone/>
            </a:pPr>
            <a:r>
              <a:t/>
            </a:r>
            <a:endParaRPr b="0" i="0" sz="23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333"/>
              <a:buFont typeface="Arial"/>
              <a:buNone/>
            </a:pPr>
            <a:r>
              <a:t/>
            </a:r>
            <a:endParaRPr b="0" i="0" sz="23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“I’m not an optimist.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I’m a very serious possibilist.”</a:t>
            </a:r>
            <a:endParaRPr/>
          </a:p>
        </p:txBody>
      </p:sp>
      <p:sp>
        <p:nvSpPr>
          <p:cNvPr id="286" name="Google Shape;286;p189"/>
          <p:cNvSpPr txBox="1"/>
          <p:nvPr>
            <p:ph type="ctrTitle"/>
          </p:nvPr>
        </p:nvSpPr>
        <p:spPr>
          <a:xfrm>
            <a:off x="1672388" y="529392"/>
            <a:ext cx="9861900" cy="9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Hans Rosling (1948-2017)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6"/>
          <p:cNvSpPr txBox="1"/>
          <p:nvPr>
            <p:ph type="title"/>
          </p:nvPr>
        </p:nvSpPr>
        <p:spPr>
          <a:xfrm>
            <a:off x="1542473" y="140464"/>
            <a:ext cx="7952873" cy="1550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US" sz="3200">
                <a:latin typeface="Poppins"/>
                <a:ea typeface="Poppins"/>
                <a:cs typeface="Poppins"/>
                <a:sym typeface="Poppins"/>
              </a:rPr>
              <a:t>Veterans Administration: Whole Health</a:t>
            </a:r>
            <a:br>
              <a:rPr lang="en-US" sz="3200">
                <a:latin typeface="Poppins"/>
                <a:ea typeface="Poppins"/>
                <a:cs typeface="Poppins"/>
                <a:sym typeface="Poppins"/>
              </a:rPr>
            </a:br>
            <a:r>
              <a:rPr lang="en-US" sz="2000">
                <a:latin typeface="Poppins"/>
                <a:ea typeface="Poppins"/>
                <a:cs typeface="Poppins"/>
                <a:sym typeface="Poppins"/>
              </a:rPr>
              <a:t>Edward M. Phillips, MD, VA Boston Healthcare System</a:t>
            </a:r>
            <a:endParaRPr sz="2000"/>
          </a:p>
        </p:txBody>
      </p:sp>
      <p:pic>
        <p:nvPicPr>
          <p:cNvPr id="163" name="Google Shape;163;p17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8987" y="1317385"/>
            <a:ext cx="6578146" cy="489121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76"/>
          <p:cNvSpPr txBox="1"/>
          <p:nvPr>
            <p:ph idx="2" type="body"/>
          </p:nvPr>
        </p:nvSpPr>
        <p:spPr>
          <a:xfrm>
            <a:off x="174942" y="1768165"/>
            <a:ext cx="5532846" cy="4793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Personalized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Pro-Active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Patient Driven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Changing the conversation from “What is the matter with you?” to “What matters to you?”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Helping Veterans achieve their “Mission, Aspiration and Purpose” by empowering, equipping and caring.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5" name="Google Shape;165;p1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7"/>
          <p:cNvSpPr/>
          <p:nvPr/>
        </p:nvSpPr>
        <p:spPr>
          <a:xfrm>
            <a:off x="361507" y="207530"/>
            <a:ext cx="10914000" cy="13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308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98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1775" lvl="0" marL="231775" marR="0" rtl="0" algn="ctr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>
                <a:srgbClr val="800080"/>
              </a:buClr>
              <a:buSzPts val="198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177"/>
          <p:cNvSpPr txBox="1"/>
          <p:nvPr/>
        </p:nvSpPr>
        <p:spPr>
          <a:xfrm>
            <a:off x="372810" y="4152007"/>
            <a:ext cx="5630400" cy="1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98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Eduardo Sanchez, MD,MPH,FAAFP</a:t>
            </a:r>
            <a:endParaRPr/>
          </a:p>
          <a:p>
            <a:pPr indent="-231775" lvl="0" marL="231775" marR="0" rtl="0" algn="l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>
                <a:srgbClr val="800080"/>
              </a:buClr>
              <a:buSzPts val="198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Chief Medical Officer for Prevention</a:t>
            </a:r>
            <a:endParaRPr/>
          </a:p>
          <a:p>
            <a:pPr indent="-231775" lvl="0" marL="231775" marR="0" rtl="0" algn="l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>
                <a:srgbClr val="800080"/>
              </a:buClr>
              <a:buSzPts val="198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Chief, Center for Health Metrics and Evaluation</a:t>
            </a:r>
            <a:endParaRPr/>
          </a:p>
          <a:p>
            <a:pPr indent="-231775" lvl="0" marL="231775" marR="0" rtl="0" algn="l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>
                <a:srgbClr val="800080"/>
              </a:buClr>
              <a:buSzPts val="198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American Heart Association</a:t>
            </a:r>
            <a:endParaRPr/>
          </a:p>
        </p:txBody>
      </p:sp>
      <p:sp>
        <p:nvSpPr>
          <p:cNvPr id="175" name="Google Shape;175;p177"/>
          <p:cNvSpPr txBox="1"/>
          <p:nvPr>
            <p:ph type="ctrTitle"/>
          </p:nvPr>
        </p:nvSpPr>
        <p:spPr>
          <a:xfrm>
            <a:off x="444500" y="1515963"/>
            <a:ext cx="11049000" cy="11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6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Lifestyle Medicine Research Summit 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176" name="Google Shape;176;p177"/>
          <p:cNvSpPr txBox="1"/>
          <p:nvPr>
            <p:ph idx="1" type="subTitle"/>
          </p:nvPr>
        </p:nvSpPr>
        <p:spPr>
          <a:xfrm>
            <a:off x="444500" y="3441028"/>
            <a:ext cx="110490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300"/>
              <a:buFont typeface="Arial"/>
              <a:buNone/>
            </a:pPr>
            <a:r>
              <a:rPr lang="en-US"/>
              <a:t>December 4, 2019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8"/>
          <p:cNvSpPr txBox="1"/>
          <p:nvPr>
            <p:ph idx="1" type="body"/>
          </p:nvPr>
        </p:nvSpPr>
        <p:spPr>
          <a:xfrm>
            <a:off x="571499" y="2191948"/>
            <a:ext cx="10030200" cy="4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3492" lvl="0" marL="19049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00512" lvl="0" marL="190492" rtl="0" algn="l">
              <a:lnSpc>
                <a:spcPct val="130000"/>
              </a:lnSpc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</a:pPr>
            <a:r>
              <a:t/>
            </a:r>
            <a:endParaRPr/>
          </a:p>
        </p:txBody>
      </p:sp>
      <p:sp>
        <p:nvSpPr>
          <p:cNvPr id="182" name="Google Shape;182;p178"/>
          <p:cNvSpPr txBox="1"/>
          <p:nvPr>
            <p:ph idx="2" type="subTitle"/>
          </p:nvPr>
        </p:nvSpPr>
        <p:spPr>
          <a:xfrm>
            <a:off x="571500" y="1714500"/>
            <a:ext cx="10731600" cy="48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Oldest and largest charitable health organization in the United States dedicated to fighting heart disease and stroke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Founded in 1924 by six cardiologists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4,000 employees and more than 25 million volunteers and supporters in more than 156 local offices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2nd largest funder of research related to heart disease and stroke - $180 million in 2018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nation’s leader in CPR education training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Developer and promulgater of science-based treatment guidelines for healthcare professionals to provide science-derived, evidence-based quality care to their patients.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Provider of health education to help people understand the importance of healthy lifestyle choices.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Known for its advocacy for changes to protect and improve the health of our communities.</a:t>
            </a:r>
            <a:endParaRPr/>
          </a:p>
        </p:txBody>
      </p:sp>
      <p:sp>
        <p:nvSpPr>
          <p:cNvPr id="183" name="Google Shape;183;p178"/>
          <p:cNvSpPr txBox="1"/>
          <p:nvPr>
            <p:ph type="ctrTitle"/>
          </p:nvPr>
        </p:nvSpPr>
        <p:spPr>
          <a:xfrm>
            <a:off x="584752" y="883481"/>
            <a:ext cx="1073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American Heart Association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9"/>
          <p:cNvSpPr txBox="1"/>
          <p:nvPr>
            <p:ph type="title"/>
          </p:nvPr>
        </p:nvSpPr>
        <p:spPr>
          <a:xfrm>
            <a:off x="1020418" y="884239"/>
            <a:ext cx="106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American Heart Association 2020 Goal</a:t>
            </a:r>
            <a:endParaRPr/>
          </a:p>
        </p:txBody>
      </p:sp>
      <p:pic>
        <p:nvPicPr>
          <p:cNvPr id="189" name="Google Shape;189;p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990601"/>
            <a:ext cx="4161557" cy="375439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79"/>
          <p:cNvSpPr txBox="1"/>
          <p:nvPr/>
        </p:nvSpPr>
        <p:spPr>
          <a:xfrm>
            <a:off x="1828800" y="3052641"/>
            <a:ext cx="85344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2020, improve the cardiovascular health of </a:t>
            </a:r>
            <a:r>
              <a:rPr b="1" i="0" lang="en-US" sz="2800" u="none" cap="none" strike="noStrike">
                <a:solidFill>
                  <a:srgbClr val="E10202"/>
                </a:solidFill>
                <a:latin typeface="Arial"/>
                <a:ea typeface="Arial"/>
                <a:cs typeface="Arial"/>
                <a:sym typeface="Arial"/>
              </a:rPr>
              <a:t>all Americans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20% while reducing deaths from cardiovascular diseases &amp; stroke by 20%.</a:t>
            </a:r>
            <a:endParaRPr/>
          </a:p>
          <a:p>
            <a:pPr indent="-25400" lvl="0" marL="3429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4472" y="5157775"/>
            <a:ext cx="5732123" cy="909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179"/>
          <p:cNvGrpSpPr/>
          <p:nvPr/>
        </p:nvGrpSpPr>
        <p:grpSpPr>
          <a:xfrm>
            <a:off x="2723967" y="5951125"/>
            <a:ext cx="6013132" cy="461701"/>
            <a:chOff x="3131041" y="5986923"/>
            <a:chExt cx="6013132" cy="461701"/>
          </a:xfrm>
        </p:grpSpPr>
        <p:sp>
          <p:nvSpPr>
            <p:cNvPr id="193" name="Google Shape;193;p179"/>
            <p:cNvSpPr/>
            <p:nvPr/>
          </p:nvSpPr>
          <p:spPr>
            <a:xfrm>
              <a:off x="3131041" y="5986924"/>
              <a:ext cx="1139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6350" lvl="1" marL="2317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Smoking Status</a:t>
              </a:r>
              <a:endParaRPr/>
            </a:p>
          </p:txBody>
        </p:sp>
        <p:sp>
          <p:nvSpPr>
            <p:cNvPr id="194" name="Google Shape;194;p179"/>
            <p:cNvSpPr/>
            <p:nvPr/>
          </p:nvSpPr>
          <p:spPr>
            <a:xfrm>
              <a:off x="3939625" y="5986924"/>
              <a:ext cx="1139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6350" lvl="1" marL="2317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Physical Activity</a:t>
              </a:r>
              <a:endParaRPr/>
            </a:p>
          </p:txBody>
        </p:sp>
        <p:sp>
          <p:nvSpPr>
            <p:cNvPr id="195" name="Google Shape;195;p179"/>
            <p:cNvSpPr/>
            <p:nvPr/>
          </p:nvSpPr>
          <p:spPr>
            <a:xfrm>
              <a:off x="4810114" y="5986924"/>
              <a:ext cx="1139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6350" lvl="1" marL="2317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Healthy</a:t>
              </a:r>
              <a:endParaRPr/>
            </a:p>
            <a:p>
              <a:pPr indent="6350" lvl="1" marL="2317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Diet</a:t>
              </a:r>
              <a:endParaRPr/>
            </a:p>
          </p:txBody>
        </p:sp>
        <p:sp>
          <p:nvSpPr>
            <p:cNvPr id="196" name="Google Shape;196;p179"/>
            <p:cNvSpPr/>
            <p:nvPr/>
          </p:nvSpPr>
          <p:spPr>
            <a:xfrm>
              <a:off x="5556793" y="5986924"/>
              <a:ext cx="1139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6350" lvl="1" marL="2317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Healthy Weight</a:t>
              </a:r>
              <a:endParaRPr/>
            </a:p>
          </p:txBody>
        </p:sp>
        <p:sp>
          <p:nvSpPr>
            <p:cNvPr id="197" name="Google Shape;197;p179"/>
            <p:cNvSpPr/>
            <p:nvPr/>
          </p:nvSpPr>
          <p:spPr>
            <a:xfrm>
              <a:off x="6385672" y="5986924"/>
              <a:ext cx="1139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6350" lvl="1" marL="2317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Blood Glucose</a:t>
              </a:r>
              <a:endParaRPr/>
            </a:p>
          </p:txBody>
        </p:sp>
        <p:sp>
          <p:nvSpPr>
            <p:cNvPr id="198" name="Google Shape;198;p179"/>
            <p:cNvSpPr/>
            <p:nvPr/>
          </p:nvSpPr>
          <p:spPr>
            <a:xfrm>
              <a:off x="7157656" y="5986923"/>
              <a:ext cx="1320300" cy="4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6350" lvl="1" marL="2317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Total</a:t>
              </a:r>
              <a:endParaRPr/>
            </a:p>
            <a:p>
              <a:pPr indent="6350" lvl="1" marL="2317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1" i="0" lang="en-US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Cholesterol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79"/>
            <p:cNvSpPr/>
            <p:nvPr/>
          </p:nvSpPr>
          <p:spPr>
            <a:xfrm>
              <a:off x="8005073" y="5986924"/>
              <a:ext cx="1139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6350" lvl="1" marL="2317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Blood Pressure</a:t>
              </a:r>
              <a:endParaRPr/>
            </a:p>
          </p:txBody>
        </p:sp>
      </p:grpSp>
      <p:sp>
        <p:nvSpPr>
          <p:cNvPr id="200" name="Google Shape;200;p179"/>
          <p:cNvSpPr txBox="1"/>
          <p:nvPr/>
        </p:nvSpPr>
        <p:spPr>
          <a:xfrm>
            <a:off x="1926777" y="43953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Life’s Simple 7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0"/>
          <p:cNvSpPr txBox="1"/>
          <p:nvPr/>
        </p:nvSpPr>
        <p:spPr>
          <a:xfrm>
            <a:off x="1767677" y="808091"/>
            <a:ext cx="7080900" cy="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Ideal cardiovascular health</a:t>
            </a:r>
            <a:endParaRPr b="0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80"/>
          <p:cNvSpPr txBox="1"/>
          <p:nvPr/>
        </p:nvSpPr>
        <p:spPr>
          <a:xfrm>
            <a:off x="1767678" y="1767338"/>
            <a:ext cx="7233000" cy="43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 the absence of clinically manifest cardiovascular disease together with the simultaneous presence of optimal levels of Life’s Simple 7 metrics, including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1) not smoking and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2) having a healthy diet pattern,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3) recommended levels of physical activity,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4) normal body weight, and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5) normal levels of total cholesterol,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6) blood pressure, and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7) fasting blood glucose,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absence of drug treatment</a:t>
            </a:r>
            <a:r>
              <a:rPr b="1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80"/>
          <p:cNvSpPr txBox="1"/>
          <p:nvPr/>
        </p:nvSpPr>
        <p:spPr>
          <a:xfrm>
            <a:off x="1908773" y="6240571"/>
            <a:ext cx="2430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Calibri"/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Benjamin et al; Circulation 2017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1"/>
          <p:cNvSpPr txBox="1"/>
          <p:nvPr>
            <p:ph idx="1" type="body"/>
          </p:nvPr>
        </p:nvSpPr>
        <p:spPr>
          <a:xfrm>
            <a:off x="2086410" y="1978924"/>
            <a:ext cx="7048500" cy="4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High body mass index 				</a:t>
            </a:r>
            <a:endParaRPr/>
          </a:p>
          <a:p>
            <a:pPr indent="-514350" lvl="0" marL="514350" rtl="0" algn="l">
              <a:lnSpc>
                <a:spcPct val="130000"/>
              </a:lnSpc>
              <a:spcBef>
                <a:spcPts val="32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Tobacco 				</a:t>
            </a:r>
            <a:endParaRPr/>
          </a:p>
          <a:p>
            <a:pPr indent="-514350" lvl="0" marL="514350" rtl="0" algn="l">
              <a:lnSpc>
                <a:spcPct val="130000"/>
              </a:lnSpc>
              <a:spcBef>
                <a:spcPts val="32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Dietary risks	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	</a:t>
            </a:r>
            <a:endParaRPr/>
          </a:p>
          <a:p>
            <a:pPr indent="-514350" lvl="0" marL="514350" rtl="0" algn="l">
              <a:lnSpc>
                <a:spcPct val="130000"/>
              </a:lnSpc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High fasting plasma glucose</a:t>
            </a:r>
            <a:endParaRPr/>
          </a:p>
          <a:p>
            <a:pPr indent="-514350" lvl="0" marL="514350" rtl="0" algn="l">
              <a:lnSpc>
                <a:spcPct val="130000"/>
              </a:lnSpc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High blood pressure		 </a:t>
            </a:r>
            <a:endParaRPr/>
          </a:p>
          <a:p>
            <a:pPr indent="-514350" lvl="0" marL="514350" rtl="0" algn="l">
              <a:lnSpc>
                <a:spcPct val="130000"/>
              </a:lnSpc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Drug use </a:t>
            </a:r>
            <a:endParaRPr/>
          </a:p>
          <a:p>
            <a:pPr indent="-514350" lvl="0" marL="514350" rtl="0" algn="l">
              <a:lnSpc>
                <a:spcPct val="130000"/>
              </a:lnSpc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Alcohol use 			 </a:t>
            </a:r>
            <a:endParaRPr/>
          </a:p>
          <a:p>
            <a:pPr indent="-514350" lvl="0" marL="514350" rtl="0" algn="l">
              <a:lnSpc>
                <a:spcPct val="130000"/>
              </a:lnSpc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High LDL cholesterol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		 </a:t>
            </a:r>
            <a:endParaRPr/>
          </a:p>
          <a:p>
            <a:pPr indent="-514350" lvl="0" marL="514350" rtl="0" algn="l">
              <a:lnSpc>
                <a:spcPct val="130000"/>
              </a:lnSpc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Impaired Kidney Function 		</a:t>
            </a:r>
            <a:endParaRPr/>
          </a:p>
          <a:p>
            <a:pPr indent="-514350" lvl="0" marL="514350" rtl="0" algn="l">
              <a:lnSpc>
                <a:spcPct val="130000"/>
              </a:lnSpc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Occupational risks				</a:t>
            </a:r>
            <a:endParaRPr/>
          </a:p>
          <a:p>
            <a:pPr indent="-514350" lvl="0" marL="514350" rtl="0" algn="l">
              <a:lnSpc>
                <a:spcPct val="130000"/>
              </a:lnSpc>
              <a:spcBef>
                <a:spcPts val="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Air pollution</a:t>
            </a:r>
            <a:endParaRPr sz="1800"/>
          </a:p>
        </p:txBody>
      </p:sp>
      <p:sp>
        <p:nvSpPr>
          <p:cNvPr id="214" name="Google Shape;214;p181"/>
          <p:cNvSpPr txBox="1"/>
          <p:nvPr>
            <p:ph idx="2" type="subTitle"/>
          </p:nvPr>
        </p:nvSpPr>
        <p:spPr>
          <a:xfrm>
            <a:off x="571500" y="1714500"/>
            <a:ext cx="10731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5" name="Google Shape;215;p181"/>
          <p:cNvSpPr txBox="1"/>
          <p:nvPr>
            <p:ph type="ctrTitle"/>
          </p:nvPr>
        </p:nvSpPr>
        <p:spPr>
          <a:xfrm>
            <a:off x="571500" y="1016001"/>
            <a:ext cx="1073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Top 11 Risk factors contributing to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death and disability combined in the United States in 2017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</a:t>
            </a:r>
            <a:br>
              <a:rPr b="1" lang="en-US" sz="2100"/>
            </a:br>
            <a:r>
              <a:rPr b="1" lang="en-US" sz="2100"/>
              <a:t>                                                                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16" name="Google Shape;216;p181"/>
          <p:cNvSpPr txBox="1"/>
          <p:nvPr/>
        </p:nvSpPr>
        <p:spPr>
          <a:xfrm>
            <a:off x="1981200" y="6164759"/>
            <a:ext cx="6146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http://www.healthdata.org/united-states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Institute for Health Metrics and Evaluation (IHME),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Accessed 4/14/2019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2"/>
          <p:cNvSpPr txBox="1"/>
          <p:nvPr/>
        </p:nvSpPr>
        <p:spPr>
          <a:xfrm>
            <a:off x="663024" y="163990"/>
            <a:ext cx="10493400" cy="1323300"/>
          </a:xfrm>
          <a:prstGeom prst="rect">
            <a:avLst/>
          </a:prstGeom>
          <a:solidFill>
            <a:srgbClr val="BD220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2019 ACC/AHA Guideline on the Primary Prevention of Cardiovascular Disease</a:t>
            </a:r>
            <a:endParaRPr b="1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82"/>
          <p:cNvSpPr/>
          <p:nvPr/>
        </p:nvSpPr>
        <p:spPr>
          <a:xfrm>
            <a:off x="849279" y="1792106"/>
            <a:ext cx="10493400" cy="4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adults should be assessed at every visit for tobacco use.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adults should consume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healthy diet which emphasizes the intake of vegetables, fruits, nuts, whole grains, lean protein, and fish and minimizes the intake of trans fats, processed meats, refined carbohydrates, and sugar-sweetened beverages. 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Adults should engage in at least 150 minutes per week of accumulated moderate intensity or 75 minutes per week of vigorous intensity physical activity.</a:t>
            </a:r>
            <a:endParaRPr/>
          </a:p>
          <a:p>
            <a:pPr indent="-215900" lvl="0" marL="3429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82"/>
          <p:cNvSpPr txBox="1"/>
          <p:nvPr/>
        </p:nvSpPr>
        <p:spPr>
          <a:xfrm>
            <a:off x="1094509" y="6026727"/>
            <a:ext cx="450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Arnett, D., Blumenthal, R., et al. Circulation, 2019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3"/>
          <p:cNvSpPr txBox="1"/>
          <p:nvPr/>
        </p:nvSpPr>
        <p:spPr>
          <a:xfrm>
            <a:off x="663024" y="163990"/>
            <a:ext cx="10493400" cy="1323300"/>
          </a:xfrm>
          <a:prstGeom prst="rect">
            <a:avLst/>
          </a:prstGeom>
          <a:solidFill>
            <a:srgbClr val="BD220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2019 ACC/AHA Guideline on the Primary Prevention of Cardiovascular Disease</a:t>
            </a:r>
            <a:endParaRPr b="1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83"/>
          <p:cNvSpPr/>
          <p:nvPr/>
        </p:nvSpPr>
        <p:spPr>
          <a:xfrm>
            <a:off x="849279" y="1695124"/>
            <a:ext cx="10493400" cy="55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4"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adults who have overweight or obesity, counseling and caloric restriction are recommended for achieving and maintaining weight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loss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4"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Nonpharmacological interventions are recommended for all adults with elevated blood pressure or hypertension. For those requiring pharmacologic therapy, the target blood pressure should generally be less than 130/80 mm Hg.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4"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Statin therapy is first-line treatment for primary ASCVD prevention in: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Patients with elevated LDL-C levels (</a:t>
            </a: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190 mg/dl), 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Those with diabetes,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Those at sufficient ASCVD risk following a clinician-patient risk discussion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4"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adults with type 2 diabetes mellitus, lifestyle changes such as improving dietary habits and achieving exercise recommendations are crucial. If medication is indicated, metformin is first-line therapy followed by consideration of an SGLT-2 inhibitor or a GLP-1 receptor agonist.</a:t>
            </a:r>
            <a:endParaRPr/>
          </a:p>
          <a:p>
            <a:pPr indent="-254000" lvl="1" marL="800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83"/>
          <p:cNvSpPr txBox="1"/>
          <p:nvPr/>
        </p:nvSpPr>
        <p:spPr>
          <a:xfrm>
            <a:off x="1094509" y="6432882"/>
            <a:ext cx="450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Arnett, D., Blumenthal, R., et al. Circulation, 2019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2019-10-18T11:03:07Z</dcterms:created>
  <dc:creator>Yoram Vodovotz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0x01010022E05F11347B5F438CC356E1FB585997</vt:lpwstr>
  </property>
</Properties>
</file>