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i8+2Edk/pDLwmcHJ/kUNVY1Rp3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2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4"/>
          <p:cNvSpPr/>
          <p:nvPr/>
        </p:nvSpPr>
        <p:spPr>
          <a:xfrm>
            <a:off x="9632951" y="274638"/>
            <a:ext cx="649816" cy="487362"/>
          </a:xfrm>
          <a:prstGeom prst="rect">
            <a:avLst/>
          </a:prstGeom>
          <a:solidFill>
            <a:srgbClr val="D494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4"/>
          <p:cNvSpPr/>
          <p:nvPr/>
        </p:nvSpPr>
        <p:spPr>
          <a:xfrm>
            <a:off x="10282768" y="274638"/>
            <a:ext cx="649817" cy="487362"/>
          </a:xfrm>
          <a:prstGeom prst="rect">
            <a:avLst/>
          </a:prstGeom>
          <a:solidFill>
            <a:srgbClr val="88AF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4"/>
          <p:cNvSpPr/>
          <p:nvPr/>
        </p:nvSpPr>
        <p:spPr>
          <a:xfrm>
            <a:off x="10932584" y="274638"/>
            <a:ext cx="649816" cy="487362"/>
          </a:xfrm>
          <a:prstGeom prst="rect">
            <a:avLst/>
          </a:prstGeom>
          <a:solidFill>
            <a:srgbClr val="0023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4"/>
          <p:cNvSpPr txBox="1"/>
          <p:nvPr>
            <p:ph type="title"/>
          </p:nvPr>
        </p:nvSpPr>
        <p:spPr>
          <a:xfrm>
            <a:off x="304800" y="274638"/>
            <a:ext cx="11277600" cy="487362"/>
          </a:xfrm>
          <a:prstGeom prst="rect">
            <a:avLst/>
          </a:prstGeom>
          <a:solidFill>
            <a:srgbClr val="9D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b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9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5"/>
          <p:cNvSpPr txBox="1"/>
          <p:nvPr>
            <p:ph type="title"/>
          </p:nvPr>
        </p:nvSpPr>
        <p:spPr>
          <a:xfrm>
            <a:off x="1231012" y="377078"/>
            <a:ext cx="9308651" cy="89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5"/>
          <p:cNvSpPr txBox="1"/>
          <p:nvPr>
            <p:ph idx="1" type="body"/>
          </p:nvPr>
        </p:nvSpPr>
        <p:spPr>
          <a:xfrm>
            <a:off x="1234021" y="1778000"/>
            <a:ext cx="10621097" cy="445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5"/>
          <p:cNvSpPr txBox="1"/>
          <p:nvPr>
            <p:ph idx="12" type="sldNum"/>
          </p:nvPr>
        </p:nvSpPr>
        <p:spPr>
          <a:xfrm>
            <a:off x="11290300" y="6375258"/>
            <a:ext cx="742952" cy="357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95"/>
          <p:cNvSpPr txBox="1"/>
          <p:nvPr>
            <p:ph idx="11" type="ftr"/>
          </p:nvPr>
        </p:nvSpPr>
        <p:spPr>
          <a:xfrm>
            <a:off x="1231012" y="6356352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8"/>
          <p:cNvSpPr/>
          <p:nvPr/>
        </p:nvSpPr>
        <p:spPr>
          <a:xfrm>
            <a:off x="1" y="1"/>
            <a:ext cx="9472084" cy="88741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67" y="6172200"/>
            <a:ext cx="10373784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ogasc\Desktop\UPMC_HealthPlan_CMYK.jpg" id="52" name="Google Shape;52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7118" y="6172201"/>
            <a:ext cx="2976033" cy="1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8"/>
          <p:cNvSpPr txBox="1"/>
          <p:nvPr>
            <p:ph idx="1" type="body"/>
          </p:nvPr>
        </p:nvSpPr>
        <p:spPr>
          <a:xfrm>
            <a:off x="301539" y="1144634"/>
            <a:ext cx="11586024" cy="4798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98"/>
          <p:cNvSpPr txBox="1"/>
          <p:nvPr>
            <p:ph type="title"/>
          </p:nvPr>
        </p:nvSpPr>
        <p:spPr>
          <a:xfrm>
            <a:off x="273577" y="92041"/>
            <a:ext cx="9100447" cy="65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8"/>
          <p:cNvSpPr txBox="1"/>
          <p:nvPr>
            <p:ph idx="12" type="sldNum"/>
          </p:nvPr>
        </p:nvSpPr>
        <p:spPr>
          <a:xfrm>
            <a:off x="169334" y="6257926"/>
            <a:ext cx="503767" cy="35877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2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gif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gif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gif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gif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8.jp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5.gif"/><Relationship Id="rId5" Type="http://schemas.openxmlformats.org/officeDocument/2006/relationships/image" Target="../media/image8.jp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5.gif"/><Relationship Id="rId5" Type="http://schemas.openxmlformats.org/officeDocument/2006/relationships/image" Target="../media/image8.jp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title"/>
          </p:nvPr>
        </p:nvSpPr>
        <p:spPr>
          <a:xfrm>
            <a:off x="1885950" y="365125"/>
            <a:ext cx="75317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rgbClr val="FF0000"/>
                </a:solidFill>
              </a:rPr>
              <a:t>Welcome to Pittsburgh &amp;</a:t>
            </a:r>
            <a:br>
              <a:rPr b="1" lang="en-US" sz="3959">
                <a:solidFill>
                  <a:srgbClr val="FF0000"/>
                </a:solidFill>
              </a:rPr>
            </a:br>
            <a:r>
              <a:rPr b="1" lang="en-US" sz="3959">
                <a:solidFill>
                  <a:srgbClr val="FF0000"/>
                </a:solidFill>
              </a:rPr>
              <a:t>Lifestyle Medicine Research Summit</a:t>
            </a:r>
            <a:endParaRPr/>
          </a:p>
        </p:txBody>
      </p:sp>
      <p:sp>
        <p:nvSpPr>
          <p:cNvPr id="108" name="Google Shape;108;p1"/>
          <p:cNvSpPr txBox="1"/>
          <p:nvPr>
            <p:ph idx="1" type="body"/>
          </p:nvPr>
        </p:nvSpPr>
        <p:spPr>
          <a:xfrm>
            <a:off x="1117899" y="3074893"/>
            <a:ext cx="9895242" cy="2949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Ron Stout, MD                             Ardmore Institute of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Michael Parkinson, MD              UPMC Health Plan &amp; WorkPartners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Yoram Vodovotz, PhD	          University of Pittsburgh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1900518" y="171170"/>
            <a:ext cx="8390964" cy="387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NIH Prevention Research by Type 2012-17*</a:t>
            </a:r>
            <a:endParaRPr/>
          </a:p>
        </p:txBody>
      </p:sp>
      <p:pic>
        <p:nvPicPr>
          <p:cNvPr id="198" name="Google Shape;19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341" y="1308847"/>
            <a:ext cx="8312005" cy="504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9326879" y="2148672"/>
            <a:ext cx="279685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Preventing new              60%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Slowing progression     30%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                       20%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disease        10%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risk factor      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942" y="6044857"/>
            <a:ext cx="3688400" cy="3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654424" y="1324032"/>
            <a:ext cx="10578353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Medicine is the use of a whole food, plant-predominant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dietary lifestyle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regular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activity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restorative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management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avoidance of risky substances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social connection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primary therapeutic modality for treatment and 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reversal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chronic disease.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College of Lifestyle Medicine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>
            <p:ph type="title"/>
          </p:nvPr>
        </p:nvSpPr>
        <p:spPr>
          <a:xfrm>
            <a:off x="62753" y="69679"/>
            <a:ext cx="12012706" cy="762000"/>
          </a:xfrm>
          <a:prstGeom prst="rect">
            <a:avLst/>
          </a:prstGeom>
          <a:solidFill>
            <a:srgbClr val="5B005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</a:pPr>
            <a:r>
              <a:rPr b="1" lang="en-US"/>
              <a:t>Steps in the Pathogenesis of Inflammation Progressing to Chronic Disease*</a:t>
            </a:r>
            <a:endParaRPr/>
          </a:p>
        </p:txBody>
      </p:sp>
      <p:sp>
        <p:nvSpPr>
          <p:cNvPr id="214" name="Google Shape;2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3845169" y="1758085"/>
            <a:ext cx="2803489" cy="628021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Microbiome dysbiosis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3890386" y="3080928"/>
            <a:ext cx="2713053" cy="602523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Oxidative stress</a:t>
            </a:r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3935605" y="4437104"/>
            <a:ext cx="2677883" cy="59712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injury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9140652" y="1758085"/>
            <a:ext cx="1368234" cy="2904351"/>
          </a:xfrm>
          <a:prstGeom prst="rect">
            <a:avLst/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Obesity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2 DM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Diseases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1223299" y="2200282"/>
            <a:ext cx="1987915" cy="250045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Unhealthy Diet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Sedentary Lifestyle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Stress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Sleep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Addictions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Isolation</a:t>
            </a:r>
            <a:endParaRPr/>
          </a:p>
        </p:txBody>
      </p:sp>
      <p:sp>
        <p:nvSpPr>
          <p:cNvPr id="220" name="Google Shape;220;p12"/>
          <p:cNvSpPr/>
          <p:nvPr/>
        </p:nvSpPr>
        <p:spPr>
          <a:xfrm>
            <a:off x="7002008" y="2889090"/>
            <a:ext cx="1656322" cy="91440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endParaRPr/>
          </a:p>
        </p:txBody>
      </p:sp>
      <p:cxnSp>
        <p:nvCxnSpPr>
          <p:cNvPr id="221" name="Google Shape;221;p12"/>
          <p:cNvCxnSpPr>
            <a:stCxn id="219" idx="3"/>
          </p:cNvCxnSpPr>
          <p:nvPr/>
        </p:nvCxnSpPr>
        <p:spPr>
          <a:xfrm flipH="1" rot="10800000">
            <a:off x="3211214" y="3427412"/>
            <a:ext cx="687300" cy="23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2" name="Google Shape;222;p12"/>
          <p:cNvCxnSpPr>
            <a:stCxn id="219" idx="3"/>
            <a:endCxn id="215" idx="1"/>
          </p:cNvCxnSpPr>
          <p:nvPr/>
        </p:nvCxnSpPr>
        <p:spPr>
          <a:xfrm flipH="1" rot="10800000">
            <a:off x="3211214" y="2072012"/>
            <a:ext cx="633900" cy="1378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3" name="Google Shape;223;p12"/>
          <p:cNvCxnSpPr>
            <a:stCxn id="219" idx="3"/>
            <a:endCxn id="217" idx="1"/>
          </p:cNvCxnSpPr>
          <p:nvPr/>
        </p:nvCxnSpPr>
        <p:spPr>
          <a:xfrm>
            <a:off x="3211214" y="3450512"/>
            <a:ext cx="724500" cy="1285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4" name="Google Shape;224;p12"/>
          <p:cNvCxnSpPr/>
          <p:nvPr/>
        </p:nvCxnSpPr>
        <p:spPr>
          <a:xfrm>
            <a:off x="6648658" y="2382662"/>
            <a:ext cx="353351" cy="50642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5" name="Google Shape;225;p12"/>
          <p:cNvCxnSpPr>
            <a:endCxn id="220" idx="1"/>
          </p:cNvCxnSpPr>
          <p:nvPr/>
        </p:nvCxnSpPr>
        <p:spPr>
          <a:xfrm>
            <a:off x="6584108" y="3346290"/>
            <a:ext cx="417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6" name="Google Shape;226;p12"/>
          <p:cNvCxnSpPr/>
          <p:nvPr/>
        </p:nvCxnSpPr>
        <p:spPr>
          <a:xfrm flipH="1" rot="10800000">
            <a:off x="6613487" y="3803490"/>
            <a:ext cx="398570" cy="63361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7" name="Google Shape;227;p12"/>
          <p:cNvSpPr/>
          <p:nvPr/>
        </p:nvSpPr>
        <p:spPr>
          <a:xfrm>
            <a:off x="8658332" y="3139872"/>
            <a:ext cx="482320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437892" y="6243337"/>
            <a:ext cx="944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*Adapted from Bodai et al.  Lifestyle medicine: A brief review of its dramatic impact on health and survival. PermJ 2018;22:17-025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(Italics added)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1950720" y="365125"/>
            <a:ext cx="7183120" cy="517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New Science of Rapid Change in Response to Behaviors:  Epigenetics</a:t>
            </a:r>
            <a:endParaRPr/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dp\Pictures\Epigenetic_mechanisms.jpg" id="237" name="Google Shape;237;p13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7300" y="1514888"/>
            <a:ext cx="10188835" cy="48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>
            <a:off x="3055109" y="609600"/>
            <a:ext cx="61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Epigenetic Differences in Monozygotic-twins</a:t>
            </a:r>
            <a:endParaRPr/>
          </a:p>
        </p:txBody>
      </p:sp>
      <p:sp>
        <p:nvSpPr>
          <p:cNvPr id="244" name="Google Shape;244;p14"/>
          <p:cNvSpPr txBox="1"/>
          <p:nvPr>
            <p:ph idx="1" type="body"/>
          </p:nvPr>
        </p:nvSpPr>
        <p:spPr>
          <a:xfrm>
            <a:off x="3616569" y="6071478"/>
            <a:ext cx="60579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rPr lang="en-US" sz="1050"/>
              <a:t>Fraga, </a:t>
            </a:r>
            <a:r>
              <a:rPr i="1" lang="en-US" sz="1050"/>
              <a:t>et al</a:t>
            </a:r>
            <a:r>
              <a:rPr lang="en-US" sz="1050"/>
              <a:t>. Epigenetic differences arise during the lifetime of monozygotic twins. </a:t>
            </a:r>
            <a:r>
              <a:rPr i="1" lang="en-US" sz="1050"/>
              <a:t>PNAS</a:t>
            </a:r>
            <a:r>
              <a:rPr lang="en-US" sz="1050"/>
              <a:t> 2005;</a:t>
            </a:r>
            <a:r>
              <a:rPr b="1" lang="en-US" sz="1050"/>
              <a:t>102</a:t>
            </a:r>
            <a:r>
              <a:rPr lang="en-US" sz="1050"/>
              <a:t>:10604.</a:t>
            </a:r>
            <a:endParaRPr/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589966"/>
            <a:ext cx="6057900" cy="448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067516"/>
            <a:ext cx="9144000" cy="571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>
            <p:ph type="title"/>
          </p:nvPr>
        </p:nvSpPr>
        <p:spPr>
          <a:xfrm>
            <a:off x="2209800" y="76201"/>
            <a:ext cx="80772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Inflammation is complex…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 flipH="1">
            <a:off x="200025" y="6474022"/>
            <a:ext cx="4495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Namas et al. Antiox. Redox Signaling. 2015. 10:1370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1552575" y="5209667"/>
            <a:ext cx="945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/>
          <p:nvPr/>
        </p:nvSpPr>
        <p:spPr>
          <a:xfrm>
            <a:off x="1828800" y="1888917"/>
            <a:ext cx="1600200" cy="1633954"/>
          </a:xfrm>
          <a:prstGeom prst="rightArrow">
            <a:avLst>
              <a:gd fmla="val 39287" name="adj1"/>
              <a:gd fmla="val 21788" name="adj2"/>
            </a:avLst>
          </a:prstGeom>
          <a:solidFill>
            <a:srgbClr val="0099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Pre-clinical studies</a:t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>
            <a:off x="3987800" y="1888917"/>
            <a:ext cx="1600200" cy="1633954"/>
          </a:xfrm>
          <a:prstGeom prst="rightArrow">
            <a:avLst>
              <a:gd fmla="val 39287" name="adj1"/>
              <a:gd fmla="val 21788" name="adj2"/>
            </a:avLst>
          </a:prstGeom>
          <a:solidFill>
            <a:srgbClr val="0099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Clinical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trials</a:t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>
            <a:off x="6146800" y="2239050"/>
            <a:ext cx="1600200" cy="933688"/>
          </a:xfrm>
          <a:prstGeom prst="rightArrow">
            <a:avLst>
              <a:gd fmla="val 39287" name="adj1"/>
              <a:gd fmla="val 21788" name="adj2"/>
            </a:avLst>
          </a:prstGeom>
          <a:solidFill>
            <a:srgbClr val="0099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In-hospital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8305800" y="1888917"/>
            <a:ext cx="2286000" cy="1633954"/>
          </a:xfrm>
          <a:prstGeom prst="rightArrow">
            <a:avLst>
              <a:gd fmla="val 39287" name="adj1"/>
              <a:gd fmla="val 31125" name="adj2"/>
            </a:avLst>
          </a:prstGeom>
          <a:solidFill>
            <a:srgbClr val="0099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Long-term Outcome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16"/>
          <p:cNvCxnSpPr/>
          <p:nvPr/>
        </p:nvCxnSpPr>
        <p:spPr>
          <a:xfrm>
            <a:off x="3657600" y="1828800"/>
            <a:ext cx="0" cy="175260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6"/>
          <p:cNvCxnSpPr/>
          <p:nvPr/>
        </p:nvCxnSpPr>
        <p:spPr>
          <a:xfrm>
            <a:off x="5791200" y="1830388"/>
            <a:ext cx="0" cy="175260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7924800" y="1830388"/>
            <a:ext cx="0" cy="175260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16"/>
          <p:cNvSpPr txBox="1"/>
          <p:nvPr/>
        </p:nvSpPr>
        <p:spPr>
          <a:xfrm>
            <a:off x="1524001" y="6437314"/>
            <a:ext cx="4100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Adapted from Y. Vodovotz et al. Math. Biosci. 2009. 217:1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676400" y="3810000"/>
            <a:ext cx="1905000" cy="533400"/>
          </a:xfrm>
          <a:prstGeom prst="rightArrow">
            <a:avLst>
              <a:gd fmla="val 50000" name="adj1"/>
              <a:gd fmla="val 89286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 Mechanism</a:t>
            </a:r>
            <a:endParaRPr/>
          </a:p>
        </p:txBody>
      </p:sp>
      <p:sp>
        <p:nvSpPr>
          <p:cNvPr id="267" name="Google Shape;267;p16"/>
          <p:cNvSpPr/>
          <p:nvPr/>
        </p:nvSpPr>
        <p:spPr>
          <a:xfrm>
            <a:off x="3733800" y="4419600"/>
            <a:ext cx="1905000" cy="533400"/>
          </a:xfrm>
          <a:prstGeom prst="rightArrow">
            <a:avLst>
              <a:gd fmla="val 50000" name="adj1"/>
              <a:gd fmla="val 89286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 Clinical Trial</a:t>
            </a:r>
            <a:endParaRPr/>
          </a:p>
        </p:txBody>
      </p:sp>
      <p:sp>
        <p:nvSpPr>
          <p:cNvPr id="268" name="Google Shape;268;p16"/>
          <p:cNvSpPr/>
          <p:nvPr/>
        </p:nvSpPr>
        <p:spPr>
          <a:xfrm>
            <a:off x="5791200" y="4876800"/>
            <a:ext cx="2133600" cy="533400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Simulate Individual Patient</a:t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>
            <a:off x="8305800" y="5105400"/>
            <a:ext cx="1905000" cy="533400"/>
          </a:xfrm>
          <a:prstGeom prst="rightArrow">
            <a:avLst>
              <a:gd fmla="val 50000" name="adj1"/>
              <a:gd fmla="val 89286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 Aging, etc.</a:t>
            </a:r>
            <a:endParaRPr/>
          </a:p>
        </p:txBody>
      </p:sp>
      <p:sp>
        <p:nvSpPr>
          <p:cNvPr id="270" name="Google Shape;270;p16"/>
          <p:cNvSpPr txBox="1"/>
          <p:nvPr>
            <p:ph type="title"/>
          </p:nvPr>
        </p:nvSpPr>
        <p:spPr>
          <a:xfrm>
            <a:off x="2228851" y="1"/>
            <a:ext cx="8429621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Modeling as a Means for Optimizing Healthcare:</a:t>
            </a:r>
            <a:br>
              <a:rPr b="1"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 Translational Systems Biology Framework</a:t>
            </a:r>
            <a:endParaRPr/>
          </a:p>
        </p:txBody>
      </p:sp>
      <p:pic>
        <p:nvPicPr>
          <p:cNvPr id="271" name="Google Shape;2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320929"/>
            <a:ext cx="2129870" cy="12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8930" y="4876800"/>
            <a:ext cx="2129870" cy="12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1040" y="5334000"/>
            <a:ext cx="2129870" cy="12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3365" y="5558298"/>
            <a:ext cx="2129870" cy="12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58" y="259918"/>
            <a:ext cx="1078542" cy="137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/>
          <p:nvPr/>
        </p:nvSpPr>
        <p:spPr>
          <a:xfrm rot="3600000">
            <a:off x="914773" y="3418176"/>
            <a:ext cx="17491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/>
          </a:p>
        </p:txBody>
      </p:sp>
      <p:sp>
        <p:nvSpPr>
          <p:cNvPr id="281" name="Google Shape;281;p17"/>
          <p:cNvSpPr/>
          <p:nvPr/>
        </p:nvSpPr>
        <p:spPr>
          <a:xfrm rot="3600000">
            <a:off x="1763883" y="3956252"/>
            <a:ext cx="29309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Physical Activity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 rot="3600000">
            <a:off x="2492021" y="4573326"/>
            <a:ext cx="45659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Mindfulnes/Stress/Resilience</a:t>
            </a:r>
            <a:endParaRPr/>
          </a:p>
        </p:txBody>
      </p:sp>
      <p:sp>
        <p:nvSpPr>
          <p:cNvPr id="283" name="Google Shape;283;p17"/>
          <p:cNvSpPr/>
          <p:nvPr/>
        </p:nvSpPr>
        <p:spPr>
          <a:xfrm rot="3600000">
            <a:off x="4194646" y="4156667"/>
            <a:ext cx="35487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Social Relationships</a:t>
            </a:r>
            <a:endParaRPr/>
          </a:p>
        </p:txBody>
      </p:sp>
      <p:sp>
        <p:nvSpPr>
          <p:cNvPr id="284" name="Google Shape;284;p17"/>
          <p:cNvSpPr/>
          <p:nvPr/>
        </p:nvSpPr>
        <p:spPr>
          <a:xfrm rot="3600000">
            <a:off x="5863918" y="3473318"/>
            <a:ext cx="19928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Addictions</a:t>
            </a:r>
            <a:endParaRPr b="1" sz="3200" cap="none">
              <a:solidFill>
                <a:srgbClr val="FF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/>
          <p:nvPr/>
        </p:nvSpPr>
        <p:spPr>
          <a:xfrm rot="3600000">
            <a:off x="7505939" y="3219423"/>
            <a:ext cx="11128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Sleep</a:t>
            </a:r>
            <a:endParaRPr b="1" sz="3200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792472" y="1930040"/>
            <a:ext cx="7882134" cy="903226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889838" y="2132535"/>
            <a:ext cx="772021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Inflammation  Epigenetics    Microbiome   Dysbiosis     Neuroplasticity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792472" y="1052742"/>
            <a:ext cx="7882134" cy="90322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954397" y="1362663"/>
            <a:ext cx="7720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Science   Clinical  &amp; Pop Trials   Big Data   AI     </a:t>
            </a: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Silico 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8925106" y="2901975"/>
            <a:ext cx="346798" cy="3620743"/>
          </a:xfrm>
          <a:prstGeom prst="rightBrace">
            <a:avLst>
              <a:gd fmla="val 309571" name="adj1"/>
              <a:gd fmla="val 50000" name="adj2"/>
            </a:avLst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9505995" y="4209696"/>
            <a:ext cx="25001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Medicine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9011421" y="1266455"/>
            <a:ext cx="3021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Methodology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9138591" y="2185910"/>
            <a:ext cx="27644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 / Physiology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452178" y="107366"/>
            <a:ext cx="111556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Perspective Intersection to Produce High Value Innovative Research in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Lifestyle Medicine Science, Practice &amp; Impact </a:t>
            </a:r>
            <a:endParaRPr sz="2000">
              <a:solidFill>
                <a:schemeClr val="lt1"/>
              </a:solidFill>
              <a:highlight>
                <a:srgbClr val="8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>
            <p:ph idx="1" type="body"/>
          </p:nvPr>
        </p:nvSpPr>
        <p:spPr>
          <a:xfrm>
            <a:off x="560293" y="1171202"/>
            <a:ext cx="5181600" cy="5032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US" sz="1400">
                <a:solidFill>
                  <a:srgbClr val="FF0000"/>
                </a:solidFill>
              </a:rPr>
              <a:t>10 y/o African American male with history of obesity, asthma, bipolar disorder, and ADHD presenting for well child check.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Has had intermittent chest pain but otherwise no acute complaints. Mother accompanies him and is concerned about his diet.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US" sz="1400" u="sng">
                <a:solidFill>
                  <a:srgbClr val="FF0000"/>
                </a:solidFill>
              </a:rPr>
              <a:t>Dietary History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3 meals per day, typically in front of TV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Fast food 2x / week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Drinks Mountain Dew or lemonade, occ. water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 u="sng"/>
              <a:t>Past Medical History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Born FT, breastfed for one month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Asthma: multiple ED visits and admissions, no ICU stays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ADHD, Bipolar disorder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 u="sng"/>
              <a:t>Medications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Albuterol PRN, Vyvanse, Abilify</a:t>
            </a:r>
            <a:endParaRPr sz="14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US" sz="1400" u="sng">
                <a:solidFill>
                  <a:srgbClr val="FF0000"/>
                </a:solidFill>
              </a:rPr>
              <a:t>Family History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Mother is overweight, has type II diabetes, hypertension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Father is overweight, has hypertension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Maternal grandfather died of MI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Paternal grandfather victim of homicide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</a:pPr>
            <a:r>
              <a:t/>
            </a:r>
            <a:endParaRPr sz="300" u="sng"/>
          </a:p>
        </p:txBody>
      </p:sp>
      <p:sp>
        <p:nvSpPr>
          <p:cNvPr id="300" name="Google Shape;300;p18"/>
          <p:cNvSpPr txBox="1"/>
          <p:nvPr>
            <p:ph idx="2" type="body"/>
          </p:nvPr>
        </p:nvSpPr>
        <p:spPr>
          <a:xfrm>
            <a:off x="6450109" y="116802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 u="sng"/>
              <a:t>Social History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Resides in Hill district with parents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Is in 5</a:t>
            </a:r>
            <a:r>
              <a:rPr baseline="30000" lang="en-US" sz="1400"/>
              <a:t>th</a:t>
            </a:r>
            <a:r>
              <a:rPr lang="en-US" sz="1400"/>
              <a:t> grade- frequently bullied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Father smokes in the home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 u="sng"/>
              <a:t>Physical Examination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Wt 65 kg, Ht 140.7cm, </a:t>
            </a:r>
            <a:r>
              <a:rPr lang="en-US" sz="1400">
                <a:solidFill>
                  <a:srgbClr val="FF0000"/>
                </a:solidFill>
              </a:rPr>
              <a:t>BMI 32 = 99%ile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T 37.6, HR 100, R 20, </a:t>
            </a:r>
            <a:r>
              <a:rPr lang="en-US" sz="1400">
                <a:solidFill>
                  <a:srgbClr val="FF0000"/>
                </a:solidFill>
              </a:rPr>
              <a:t>BP 135/70,</a:t>
            </a:r>
            <a:r>
              <a:rPr lang="en-US" sz="1400"/>
              <a:t> O2 sat 98% on RA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Gen</a:t>
            </a:r>
            <a:r>
              <a:rPr lang="en-US" sz="1400"/>
              <a:t>: NAD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HEENT:</a:t>
            </a:r>
            <a:r>
              <a:rPr lang="en-US" sz="1400"/>
              <a:t> PERRLA, EOMI, oropharynx unremarkable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CV:</a:t>
            </a:r>
            <a:r>
              <a:rPr lang="en-US" sz="1400"/>
              <a:t> RRR, normal S1 and S2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RESP</a:t>
            </a:r>
            <a:r>
              <a:rPr lang="en-US" sz="1400"/>
              <a:t>: CTAB, no wheezes, normal work of breathing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ABD</a:t>
            </a:r>
            <a:r>
              <a:rPr lang="en-US" sz="1400"/>
              <a:t>: </a:t>
            </a:r>
            <a:r>
              <a:rPr lang="en-US" sz="1400">
                <a:solidFill>
                  <a:srgbClr val="FF0000"/>
                </a:solidFill>
              </a:rPr>
              <a:t>Obese, soft, NT, ND. Liver edge palpable 1-2 cm below costal margin.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MSK</a:t>
            </a:r>
            <a:r>
              <a:rPr lang="en-US" sz="1400"/>
              <a:t>: No swelling or deformity.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Derm</a:t>
            </a:r>
            <a:r>
              <a:rPr lang="en-US" sz="1400"/>
              <a:t>: </a:t>
            </a:r>
            <a:r>
              <a:rPr lang="en-US" sz="1400">
                <a:solidFill>
                  <a:srgbClr val="FF0000"/>
                </a:solidFill>
              </a:rPr>
              <a:t>Acanthosis nigricans noted in posterior neck folds and axillae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u="sng"/>
              <a:t>Neuro</a:t>
            </a:r>
            <a:r>
              <a:rPr lang="en-US" sz="1400"/>
              <a:t>: Normal mental status, no focal deficits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 u="sng"/>
              <a:t>Laboratory Testing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Random blood glucose: 107 mg/dL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Total cholesterol: 210 mg/dL			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LDL: 162 mg/dL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>
                <a:solidFill>
                  <a:srgbClr val="FF0000"/>
                </a:solidFill>
              </a:rPr>
              <a:t>HDL: 28 mg/dL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</a:pPr>
            <a:r>
              <a:t/>
            </a:r>
            <a:endParaRPr sz="300"/>
          </a:p>
        </p:txBody>
      </p:sp>
      <p:sp>
        <p:nvSpPr>
          <p:cNvPr id="301" name="Google Shape;301;p18"/>
          <p:cNvSpPr txBox="1"/>
          <p:nvPr>
            <p:ph type="title"/>
          </p:nvPr>
        </p:nvSpPr>
        <p:spPr>
          <a:xfrm>
            <a:off x="838200" y="493059"/>
            <a:ext cx="10515600" cy="444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Lifestyle Medicine &amp; Environmental Health Grand Rounds</a:t>
            </a:r>
            <a:br>
              <a:rPr lang="en-US" sz="2800"/>
            </a:br>
            <a:r>
              <a:rPr lang="en-US" sz="2800"/>
              <a:t>Children’s Hospital Pittsburgh Jan 2017</a:t>
            </a:r>
            <a:br>
              <a:rPr lang="en-US" sz="2800"/>
            </a:br>
            <a:endParaRPr sz="2800"/>
          </a:p>
        </p:txBody>
      </p:sp>
      <p:sp>
        <p:nvSpPr>
          <p:cNvPr id="302" name="Google Shape;302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/>
          <p:nvPr>
            <p:ph type="title"/>
          </p:nvPr>
        </p:nvSpPr>
        <p:spPr>
          <a:xfrm>
            <a:off x="1" y="1"/>
            <a:ext cx="12192000" cy="885825"/>
          </a:xfrm>
          <a:prstGeom prst="rect">
            <a:avLst/>
          </a:prstGeom>
          <a:solidFill>
            <a:srgbClr val="5B005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/>
              <a:t>REAL Triple Aim for Healthy Individuals and Communities  </a:t>
            </a:r>
            <a:br>
              <a:rPr b="1" lang="en-US"/>
            </a:br>
            <a:r>
              <a:rPr b="1" lang="en-US"/>
              <a:t>What I Eat, How I Move, What I “Think” </a:t>
            </a:r>
            <a:endParaRPr/>
          </a:p>
        </p:txBody>
      </p:sp>
      <p:sp>
        <p:nvSpPr>
          <p:cNvPr id="309" name="Google Shape;309;p19"/>
          <p:cNvSpPr txBox="1"/>
          <p:nvPr>
            <p:ph idx="12" type="sldNum"/>
          </p:nvPr>
        </p:nvSpPr>
        <p:spPr>
          <a:xfrm>
            <a:off x="169334" y="6257926"/>
            <a:ext cx="503767" cy="35877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/>
              <a:t>‹#›</a:t>
            </a:fld>
            <a:endParaRPr sz="1100"/>
          </a:p>
        </p:txBody>
      </p:sp>
      <p:sp>
        <p:nvSpPr>
          <p:cNvPr id="310" name="Google Shape;310;p19"/>
          <p:cNvSpPr txBox="1"/>
          <p:nvPr/>
        </p:nvSpPr>
        <p:spPr>
          <a:xfrm>
            <a:off x="1907177" y="1009675"/>
            <a:ext cx="788996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771B61"/>
                </a:solidFill>
                <a:latin typeface="Calibri"/>
                <a:ea typeface="Calibri"/>
                <a:cs typeface="Calibri"/>
                <a:sym typeface="Calibri"/>
              </a:rPr>
              <a:t>“Think”: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771B61"/>
                </a:solidFill>
                <a:latin typeface="Calibri"/>
                <a:ea typeface="Calibri"/>
                <a:cs typeface="Calibri"/>
                <a:sym typeface="Calibri"/>
              </a:rPr>
              <a:t>Purpose, passion, connection, spirituality,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771B61"/>
                </a:solidFill>
                <a:latin typeface="Calibri"/>
                <a:ea typeface="Calibri"/>
                <a:cs typeface="Calibri"/>
                <a:sym typeface="Calibri"/>
              </a:rPr>
              <a:t>Mindfulness &amp; stress reduction </a:t>
            </a:r>
            <a:endParaRPr b="1" i="1" sz="3200">
              <a:solidFill>
                <a:srgbClr val="771B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7567549" y="4094000"/>
            <a:ext cx="41759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771B61"/>
                </a:solidFill>
                <a:latin typeface="Calibri"/>
                <a:ea typeface="Calibri"/>
                <a:cs typeface="Calibri"/>
                <a:sym typeface="Calibri"/>
              </a:rPr>
              <a:t>“Move”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771B61"/>
                </a:solidFill>
                <a:latin typeface="Calibri"/>
                <a:ea typeface="Calibri"/>
                <a:cs typeface="Calibri"/>
                <a:sym typeface="Calibri"/>
              </a:rPr>
              <a:t>Daily physical activity </a:t>
            </a:r>
            <a:endParaRPr b="1" i="1" sz="3200">
              <a:solidFill>
                <a:srgbClr val="771B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 txBox="1"/>
          <p:nvPr/>
        </p:nvSpPr>
        <p:spPr>
          <a:xfrm>
            <a:off x="1577261" y="3895361"/>
            <a:ext cx="27370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771B61"/>
                </a:solidFill>
                <a:latin typeface="Calibri"/>
                <a:ea typeface="Calibri"/>
                <a:cs typeface="Calibri"/>
                <a:sym typeface="Calibri"/>
              </a:rPr>
              <a:t>“Eat” Whole-food, plant-based </a:t>
            </a:r>
            <a:endParaRPr b="1" i="1" sz="3200">
              <a:solidFill>
                <a:srgbClr val="771B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4571351" y="2764001"/>
            <a:ext cx="2858012" cy="2298315"/>
          </a:xfrm>
          <a:prstGeom prst="triangle">
            <a:avLst>
              <a:gd fmla="val 47362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169334" y="1453299"/>
            <a:ext cx="11897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A87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endParaRPr/>
          </a:p>
        </p:txBody>
      </p:sp>
      <p:sp>
        <p:nvSpPr>
          <p:cNvPr id="315" name="Google Shape;315;p19"/>
          <p:cNvSpPr txBox="1"/>
          <p:nvPr/>
        </p:nvSpPr>
        <p:spPr>
          <a:xfrm>
            <a:off x="169334" y="5465021"/>
            <a:ext cx="12907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A87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10144988" y="1502035"/>
            <a:ext cx="10779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A87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9315345" y="5465021"/>
            <a:ext cx="25987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A87"/>
                </a:solidFill>
                <a:latin typeface="Calibri"/>
                <a:ea typeface="Calibri"/>
                <a:cs typeface="Calibri"/>
                <a:sym typeface="Calibri"/>
              </a:rPr>
              <a:t>Neighborhood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1938469" y="265971"/>
            <a:ext cx="7183120" cy="800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“Begin With The End in Mind” 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1272540" y="1491113"/>
            <a:ext cx="9585960" cy="5210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Define research priorities in core areas of lifestyle medicine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Existing knowledge and gaps related to lifestyle behaviors (and environment) to leading causes of death, disease and disability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Emphasis on clinical treatment and reversal of chronic disease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Create new insights, breakthroughs and/or collaboration from often-siloed practice, populations, methods and perspectives spanning: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    Lifestyle-induced or -associated inflammation, Immune dysfunction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	Cellular dysbiosis and microbiome alterations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	Genomics, epigenetics, proteomics, metabolomics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	Neuroplasticity and other physiologic pathways to health and disease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	Emerging innovative approaches to research methods and models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	Opportunities for population-based and/or banked serological/specimen investigations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                 using existing cohorts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Summary White Paper(s) for dissemination and publication in nationally-prominent journal(s)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type="title"/>
          </p:nvPr>
        </p:nvSpPr>
        <p:spPr>
          <a:xfrm>
            <a:off x="2781301" y="422649"/>
            <a:ext cx="6785722" cy="5044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Information&amp; Logistics</a:t>
            </a:r>
            <a:endParaRPr/>
          </a:p>
        </p:txBody>
      </p:sp>
      <p:sp>
        <p:nvSpPr>
          <p:cNvPr id="323" name="Google Shape;323;p20"/>
          <p:cNvSpPr txBox="1"/>
          <p:nvPr>
            <p:ph idx="1" type="body"/>
          </p:nvPr>
        </p:nvSpPr>
        <p:spPr>
          <a:xfrm>
            <a:off x="1303020" y="1436076"/>
            <a:ext cx="9585960" cy="4932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Will keep to times to allow fullest participation of all invitees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Snacks and beverages available throughout the meeting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Pitt shuttles to Phipps Conservatory depart promptly after final presentation today at 5PM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Pitt shuttles return to Wyndham hotel at conclusion of Phipps Conservatory event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“Expert on-the-street” brief video interviews available over course of meeting in second-floor lobby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Why is this Summit important?  Key points you’d like to make to colleagues or research community?  What have you learned new or different here?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Network.  Think “outside the box, around corners, across silos”.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Enjoy!</a:t>
            </a:r>
            <a:endParaRPr/>
          </a:p>
        </p:txBody>
      </p:sp>
      <p:pic>
        <p:nvPicPr>
          <p:cNvPr id="324" name="Google Shape;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automatically generated"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582" y="992776"/>
            <a:ext cx="7314285" cy="493776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 rot="1320000">
            <a:off x="3283083" y="5326615"/>
            <a:ext cx="357097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Medicine Domain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(Diet, Activity, Stress, Sleep,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Relationships, Addictions)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79513" y="2566229"/>
            <a:ext cx="275960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Epigenetics/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Biology/Physiology/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Microbiome,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Neuroplasticity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Outcomes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 rot="-3519687">
            <a:off x="7876461" y="3921344"/>
            <a:ext cx="40581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Analysis Method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(Basic science, clinical trial,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cohort, big data, AI, modeling)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0" y="63696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Perspective Intersection to Produce High Value Innovative Research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highlight>
                  <a:srgbClr val="800080"/>
                </a:highlight>
                <a:latin typeface="Calibri"/>
                <a:ea typeface="Calibri"/>
                <a:cs typeface="Calibri"/>
                <a:sym typeface="Calibri"/>
              </a:rPr>
              <a:t>in Lifestyle Medicine Science, Practice and Impact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3030070" y="274553"/>
            <a:ext cx="5441577" cy="5044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Our Journey  At A Glance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1516828" y="1237540"/>
            <a:ext cx="9585960" cy="4932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u="sng"/>
              <a:t>Day 1: “Deep Dive”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Domain-specific expert(s) overview, research recommendations and discussions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Built environment/choice architecture and exposures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Phipps Conservatory Reception, Tour and Dinner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“Across, Between and Beyond Silos:  A Hierarchy of Evidence”</a:t>
            </a:r>
            <a:endParaRPr/>
          </a:p>
          <a:p>
            <a:pPr indent="-8763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u="sng"/>
              <a:t>Day 2:  “Cross-cutters”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New science and common pathways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Applied clinical research and integrative medicine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Underserved and understudied populations/perspectives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Current and future research methods and models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Federal and foundation perspectives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Summary and white paper(s) next steps</a:t>
            </a:r>
            <a:endParaRPr/>
          </a:p>
          <a:p>
            <a:pPr indent="-8763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1767840" y="365126"/>
            <a:ext cx="7183120" cy="51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US Age-group Specific Mortality Rates 1999-2017*</a:t>
            </a:r>
            <a:endParaRPr/>
          </a:p>
        </p:txBody>
      </p:sp>
      <p:pic>
        <p:nvPicPr>
          <p:cNvPr id="144" name="Google Shape;14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9675" y="1672060"/>
            <a:ext cx="8346631" cy="477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56306" y="5632133"/>
            <a:ext cx="2460752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9548939" y="1887070"/>
            <a:ext cx="246811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Mortality Rates Rising (after decades of decline)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life expectancy plateaued in 2011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Most significant decline in middle-age groups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title"/>
          </p:nvPr>
        </p:nvSpPr>
        <p:spPr>
          <a:xfrm>
            <a:off x="1767840" y="365126"/>
            <a:ext cx="7183120" cy="450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US Age Group-specific Mortality Rates by Cause 1999-2017*</a:t>
            </a:r>
            <a:endParaRPr/>
          </a:p>
        </p:txBody>
      </p:sp>
      <p:pic>
        <p:nvPicPr>
          <p:cNvPr id="155" name="Google Shape;15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876" y="1398905"/>
            <a:ext cx="8234084" cy="509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9395014" y="5750900"/>
            <a:ext cx="3218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*Woolf SH, Schoomaker H;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JAMA 2019:322(20):1996-2016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8942164" y="1849568"/>
            <a:ext cx="307489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mortality in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midlife age groups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- Drug and alcohol use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- Suicides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- Hypertensive diseases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- Diabetes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- (Obesity)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2054710" y="204264"/>
            <a:ext cx="8765690" cy="468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NIH Prevention Research 2012-17*</a:t>
            </a:r>
            <a:endParaRPr/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1767840" y="1398905"/>
            <a:ext cx="9585960" cy="4778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Primary and secondary prevention research comprise 17% of total NIH portfolio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11,082 research projects identified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26% address leading cause of death as outcome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Heart disease, cancer, accident, COPD, stroke etc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34% address leading risk factor for death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Diet, tobacco, BP, BMI, elevated FBS, high cholesterol, etc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31% address leading causes of disability life years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High BMI, tobacco, dietary risk, drug/alcohol use etc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Only 25% involved RCT’s; 3% multiple causes of death and 8% multiple risk factors </a:t>
            </a:r>
            <a:endParaRPr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236" y="6100737"/>
            <a:ext cx="3688400" cy="3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1753496" y="314362"/>
            <a:ext cx="8014448" cy="387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NIH Prevention Research By Population Focus 2012-17*</a:t>
            </a:r>
            <a:endParaRPr/>
          </a:p>
        </p:txBody>
      </p:sp>
      <p:pic>
        <p:nvPicPr>
          <p:cNvPr id="176" name="Google Shape;17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852" y="1069788"/>
            <a:ext cx="5755341" cy="546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8996083" y="1752517"/>
            <a:ext cx="272078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 or less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Youth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or less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Older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Urban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Pregnant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 or less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Low income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Rural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Sexual minorities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Institutionalized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People with disabilities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0" y="6143953"/>
            <a:ext cx="36904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*Vargas AJ et al. JAMA Network Open 2019;2(11):e1914718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type="title"/>
          </p:nvPr>
        </p:nvSpPr>
        <p:spPr>
          <a:xfrm>
            <a:off x="1866083" y="155033"/>
            <a:ext cx="8993762" cy="420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NIH Prevention Research Methods 2012-17*</a:t>
            </a:r>
            <a:endParaRPr/>
          </a:p>
        </p:txBody>
      </p:sp>
      <p:pic>
        <p:nvPicPr>
          <p:cNvPr id="187" name="Google Shape;18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6984" y="677733"/>
            <a:ext cx="6859652" cy="58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9049872" y="2129758"/>
            <a:ext cx="272975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Observational              60%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existing data  40%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RCT                                  25%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or unclear           10%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138531" y="5961890"/>
            <a:ext cx="36904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*Vargas AJ et al. JAMA Network Open 2019;2(11):e1914718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2019-10-18T11:03:07Z</dcterms:created>
  <dc:creator>Yoram Vodovotz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0x01010022E05F11347B5F438CC356E1FB585997</vt:lpwstr>
  </property>
</Properties>
</file>