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3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6858000" cx="12192000"/>
  <p:notesSz cx="6858000" cy="9144000"/>
  <p:embeddedFontLst>
    <p:embeddedFont>
      <p:font typeface="Constantia"/>
      <p:regular r:id="rId47"/>
      <p:bold r:id="rId48"/>
      <p:italic r:id="rId49"/>
      <p:boldItalic r:id="rId50"/>
    </p:embeddedFont>
    <p:embeddedFont>
      <p:font typeface="Palatino Linotype"/>
      <p:regular r:id="rId51"/>
      <p:bold r:id="rId52"/>
      <p:italic r:id="rId53"/>
      <p:boldItalic r:id="rId54"/>
    </p:embeddedFont>
    <p:embeddedFont>
      <p:font typeface="Candara"/>
      <p:regular r:id="rId55"/>
      <p:bold r:id="rId56"/>
      <p:italic r:id="rId57"/>
      <p:boldItalic r:id="rId58"/>
    </p:embeddedFont>
    <p:embeddedFont>
      <p:font typeface="Helvetica Neue Light"/>
      <p:regular r:id="rId59"/>
      <p:bold r:id="rId60"/>
      <p:italic r:id="rId61"/>
      <p:boldItalic r:id="rId62"/>
    </p:embeddedFont>
    <p:embeddedFont>
      <p:font typeface="Gill Sans"/>
      <p:regular r:id="rId63"/>
      <p:bold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5" roundtripDataSignature="AMtx7mjhzIEog6y61um+G1/opb9KJaUL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DBEE939-D247-4B14-A6AA-CE3028D936B4}">
  <a:tblStyle styleId="{CDBEE939-D247-4B14-A6AA-CE3028D936B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Constantia-bold.fntdata"/><Relationship Id="rId47" Type="http://schemas.openxmlformats.org/officeDocument/2006/relationships/font" Target="fonts/Constantia-regular.fntdata"/><Relationship Id="rId49" Type="http://schemas.openxmlformats.org/officeDocument/2006/relationships/font" Target="fonts/Constantia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HelveticaNeueLight-boldItalic.fntdata"/><Relationship Id="rId61" Type="http://schemas.openxmlformats.org/officeDocument/2006/relationships/font" Target="fonts/HelveticaNeueLight-italic.fntdata"/><Relationship Id="rId20" Type="http://schemas.openxmlformats.org/officeDocument/2006/relationships/slide" Target="slides/slide13.xml"/><Relationship Id="rId64" Type="http://schemas.openxmlformats.org/officeDocument/2006/relationships/font" Target="fonts/GillSans-bold.fntdata"/><Relationship Id="rId63" Type="http://schemas.openxmlformats.org/officeDocument/2006/relationships/font" Target="fonts/GillSans-regular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65" Type="http://customschemas.google.com/relationships/presentationmetadata" Target="meta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HelveticaNeueLight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PalatinoLinotype-regular.fntdata"/><Relationship Id="rId50" Type="http://schemas.openxmlformats.org/officeDocument/2006/relationships/font" Target="fonts/Constantia-boldItalic.fntdata"/><Relationship Id="rId53" Type="http://schemas.openxmlformats.org/officeDocument/2006/relationships/font" Target="fonts/PalatinoLinotype-italic.fntdata"/><Relationship Id="rId52" Type="http://schemas.openxmlformats.org/officeDocument/2006/relationships/font" Target="fonts/PalatinoLinotype-bold.fntdata"/><Relationship Id="rId11" Type="http://schemas.openxmlformats.org/officeDocument/2006/relationships/slide" Target="slides/slide4.xml"/><Relationship Id="rId55" Type="http://schemas.openxmlformats.org/officeDocument/2006/relationships/font" Target="fonts/Candara-regular.fntdata"/><Relationship Id="rId10" Type="http://schemas.openxmlformats.org/officeDocument/2006/relationships/slide" Target="slides/slide3.xml"/><Relationship Id="rId54" Type="http://schemas.openxmlformats.org/officeDocument/2006/relationships/font" Target="fonts/PalatinoLinotype-boldItalic.fntdata"/><Relationship Id="rId13" Type="http://schemas.openxmlformats.org/officeDocument/2006/relationships/slide" Target="slides/slide6.xml"/><Relationship Id="rId57" Type="http://schemas.openxmlformats.org/officeDocument/2006/relationships/font" Target="fonts/Candara-italic.fntdata"/><Relationship Id="rId12" Type="http://schemas.openxmlformats.org/officeDocument/2006/relationships/slide" Target="slides/slide5.xml"/><Relationship Id="rId56" Type="http://schemas.openxmlformats.org/officeDocument/2006/relationships/font" Target="fonts/Candara-bold.fntdata"/><Relationship Id="rId15" Type="http://schemas.openxmlformats.org/officeDocument/2006/relationships/slide" Target="slides/slide8.xml"/><Relationship Id="rId59" Type="http://schemas.openxmlformats.org/officeDocument/2006/relationships/font" Target="fonts/HelveticaNeueLight-regular.fntdata"/><Relationship Id="rId14" Type="http://schemas.openxmlformats.org/officeDocument/2006/relationships/slide" Target="slides/slide7.xml"/><Relationship Id="rId58" Type="http://schemas.openxmlformats.org/officeDocument/2006/relationships/font" Target="fonts/Candara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oleObject" Target="file:///\\1upmc-users05\wilckenska$\Annie%20Cohen_Pib_SenseWear\2-way_unstandardised_with_simple_slop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23055517461072E-2"/>
          <c:y val="4.7598196709504985E-2"/>
          <c:w val="0.62625036237985043"/>
          <c:h val="0.737533609141686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&lt;4hrs of Sleep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32</c:v>
                </c:pt>
                <c:pt idx="1">
                  <c:v>27</c:v>
                </c:pt>
                <c:pt idx="2">
                  <c:v>24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A-4F7B-A5C0-002944956B3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5hrs of Sleep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8A-4F7B-A5C0-002944956B38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6hrs of Sleep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8A-4F7B-A5C0-002944956B38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7hrs of Sleep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11</c:v>
                </c:pt>
                <c:pt idx="1">
                  <c:v>8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8A-4F7B-A5C0-002944956B38}"/>
            </c:ext>
          </c:extLst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8hrs of Sleep</c:v>
                </c:pt>
              </c:strCache>
            </c:strRef>
          </c:tx>
          <c:spPr>
            <a:solidFill>
              <a:srgbClr val="38932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8A-4F7B-A5C0-002944956B38}"/>
            </c:ext>
          </c:extLst>
        </c:ser>
        <c:ser>
          <c:idx val="5"/>
          <c:order val="5"/>
          <c:tx>
            <c:strRef>
              <c:f>Sheet1!$H$1</c:f>
              <c:strCache>
                <c:ptCount val="1"/>
                <c:pt idx="0">
                  <c:v>9hrs of Sleep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8A-4F7B-A5C0-002944956B38}"/>
            </c:ext>
          </c:extLst>
        </c:ser>
        <c:ser>
          <c:idx val="6"/>
          <c:order val="6"/>
          <c:tx>
            <c:strRef>
              <c:f>Sheet1!$I$1</c:f>
              <c:strCache>
                <c:ptCount val="1"/>
                <c:pt idx="0">
                  <c:v>&gt;10hrs of Sleep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Suicidal Ideation</c:v>
                </c:pt>
                <c:pt idx="1">
                  <c:v>Suicide Planning</c:v>
                </c:pt>
                <c:pt idx="2">
                  <c:v>Suicide Attempt</c:v>
                </c:pt>
                <c:pt idx="3">
                  <c:v>Attempt Requiring Treatment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13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8A-4F7B-A5C0-002944956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865088"/>
        <c:axId val="71866624"/>
      </c:barChart>
      <c:catAx>
        <c:axId val="71865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 lang="en-US"/>
          </a:p>
        </c:txPr>
        <c:crossAx val="71866624"/>
        <c:crosses val="autoZero"/>
        <c:auto val="1"/>
        <c:lblAlgn val="ctr"/>
        <c:lblOffset val="100"/>
        <c:noMultiLvlLbl val="0"/>
      </c:catAx>
      <c:valAx>
        <c:axId val="71866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  <c:crossAx val="71865088"/>
        <c:crosses val="autoZero"/>
        <c:crossBetween val="between"/>
      </c:valAx>
      <c:spPr>
        <a:solidFill>
          <a:schemeClr val="bg1"/>
        </a:solidFill>
      </c:spPr>
    </c:plotArea>
    <c:legend>
      <c:legendPos val="r"/>
      <c:overlay val="0"/>
      <c:txPr>
        <a:bodyPr/>
        <a:lstStyle/>
        <a:p>
          <a:pPr>
            <a:defRPr sz="1400"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26532454083786"/>
          <c:y val="8.4715581244505025E-2"/>
          <c:w val="0.58388726448734785"/>
          <c:h val="0.76765188147175745"/>
        </c:manualLayout>
      </c:layout>
      <c:lineChart>
        <c:grouping val="standard"/>
        <c:varyColors val="0"/>
        <c:ser>
          <c:idx val="1"/>
          <c:order val="0"/>
          <c:tx>
            <c:strRef>
              <c:f>WASO_Delayed!$B$38</c:f>
              <c:strCache>
                <c:ptCount val="1"/>
                <c:pt idx="0">
                  <c:v>High WASO</c:v>
                </c:pt>
              </c:strCache>
            </c:strRef>
          </c:tx>
          <c:spPr>
            <a:ln w="5080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squar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WASO_Delayed!$C$36:$D$36</c:f>
              <c:strCache>
                <c:ptCount val="2"/>
                <c:pt idx="0">
                  <c:v>Low Amyloid</c:v>
                </c:pt>
                <c:pt idx="1">
                  <c:v>High Amyloid</c:v>
                </c:pt>
              </c:strCache>
            </c:strRef>
          </c:cat>
          <c:val>
            <c:numRef>
              <c:f>WASO_Delayed!$C$38:$D$38</c:f>
              <c:numCache>
                <c:formatCode>General</c:formatCode>
                <c:ptCount val="2"/>
                <c:pt idx="0">
                  <c:v>2.5958209989309999</c:v>
                </c:pt>
                <c:pt idx="1">
                  <c:v>5.9719034010689995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C9-45BA-95BC-910814057698}"/>
            </c:ext>
          </c:extLst>
        </c:ser>
        <c:ser>
          <c:idx val="0"/>
          <c:order val="1"/>
          <c:tx>
            <c:strRef>
              <c:f>WASO_Delayed!$B$37</c:f>
              <c:strCache>
                <c:ptCount val="1"/>
                <c:pt idx="0">
                  <c:v>Low WASO</c:v>
                </c:pt>
              </c:strCache>
            </c:strRef>
          </c:tx>
          <c:spPr>
            <a:ln w="508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WASO_Delayed!$C$36:$D$36</c:f>
              <c:strCache>
                <c:ptCount val="2"/>
                <c:pt idx="0">
                  <c:v>Low Amyloid</c:v>
                </c:pt>
                <c:pt idx="1">
                  <c:v>High Amyloid</c:v>
                </c:pt>
              </c:strCache>
            </c:strRef>
          </c:cat>
          <c:val>
            <c:numRef>
              <c:f>WASO_Delayed!$C$37:$D$37</c:f>
              <c:numCache>
                <c:formatCode>General</c:formatCode>
                <c:ptCount val="2"/>
                <c:pt idx="0">
                  <c:v>4.0184011810689997</c:v>
                </c:pt>
                <c:pt idx="1">
                  <c:v>1.7738744189310001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C9-45BA-95BC-910814057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119808"/>
        <c:axId val="1"/>
      </c:lineChart>
      <c:catAx>
        <c:axId val="49211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Delayed Forgetting</a:t>
                </a:r>
                <a:r>
                  <a:rPr lang="en-US" sz="1400" baseline="30000" dirty="0"/>
                  <a:t>6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8.842981838468985E-3"/>
              <c:y val="0.128992140532643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492119808"/>
        <c:crosses val="autoZero"/>
        <c:crossBetween val="between"/>
        <c:majorUnit val="2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Georgia" panose="02040502050405020303" pitchFamily="18" charset="0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1:notes"/>
          <p:cNvSpPr/>
          <p:nvPr>
            <p:ph idx="2" type="sldImg"/>
          </p:nvPr>
        </p:nvSpPr>
        <p:spPr>
          <a:xfrm>
            <a:off x="406400" y="698500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61:notes"/>
          <p:cNvSpPr txBox="1"/>
          <p:nvPr>
            <p:ph idx="1" type="body"/>
          </p:nvPr>
        </p:nvSpPr>
        <p:spPr>
          <a:xfrm>
            <a:off x="934722" y="4416427"/>
            <a:ext cx="5140960" cy="4183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p2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" name="Google Shape;80;p2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2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2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0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3"/>
          <p:cNvSpPr/>
          <p:nvPr/>
        </p:nvSpPr>
        <p:spPr>
          <a:xfrm>
            <a:off x="9111716" y="1463637"/>
            <a:ext cx="3077109" cy="1660332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D-ShadowLong.png" id="123" name="Google Shape;123;p2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3103164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4" name="Google Shape;124;p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8761" y="3104158"/>
            <a:ext cx="3110066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3"/>
          <p:cNvSpPr/>
          <p:nvPr/>
        </p:nvSpPr>
        <p:spPr>
          <a:xfrm>
            <a:off x="0" y="1463643"/>
            <a:ext cx="8968085" cy="1660332"/>
          </a:xfrm>
          <a:prstGeom prst="rect">
            <a:avLst/>
          </a:prstGeom>
          <a:solidFill>
            <a:srgbClr val="003594"/>
          </a:solidFill>
          <a:ln cap="flat" cmpd="sng" w="38100">
            <a:solidFill>
              <a:srgbClr val="0035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3"/>
          <p:cNvSpPr txBox="1"/>
          <p:nvPr>
            <p:ph type="ctrTitle"/>
          </p:nvPr>
        </p:nvSpPr>
        <p:spPr>
          <a:xfrm>
            <a:off x="680327" y="1607274"/>
            <a:ext cx="8144135" cy="1373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3"/>
          <p:cNvSpPr txBox="1"/>
          <p:nvPr>
            <p:ph idx="1" type="subTitle"/>
          </p:nvPr>
        </p:nvSpPr>
        <p:spPr>
          <a:xfrm>
            <a:off x="680327" y="3267604"/>
            <a:ext cx="8144135" cy="111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" name="Google Shape;128;p203"/>
          <p:cNvSpPr/>
          <p:nvPr/>
        </p:nvSpPr>
        <p:spPr>
          <a:xfrm>
            <a:off x="9078762" y="1463636"/>
            <a:ext cx="3077108" cy="1660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rgbClr val="FFB8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9" name="Google Shape;129;p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3161" y="1885081"/>
            <a:ext cx="2648310" cy="8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4880" y="5306970"/>
            <a:ext cx="2390775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2" name="Google Shape;132;p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136152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3" name="Google Shape;133;p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8" y="1362118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4"/>
          <p:cNvSpPr/>
          <p:nvPr/>
        </p:nvSpPr>
        <p:spPr>
          <a:xfrm>
            <a:off x="3" y="394132"/>
            <a:ext cx="10437812" cy="983406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4"/>
          <p:cNvSpPr/>
          <p:nvPr/>
        </p:nvSpPr>
        <p:spPr>
          <a:xfrm>
            <a:off x="10585828" y="394132"/>
            <a:ext cx="1602997" cy="983406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4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04"/>
          <p:cNvSpPr txBox="1"/>
          <p:nvPr>
            <p:ph idx="1" type="body"/>
          </p:nvPr>
        </p:nvSpPr>
        <p:spPr>
          <a:xfrm>
            <a:off x="680324" y="2204351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400"/>
              <a:buFont typeface="Noto Sans Symbols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0021"/>
              </a:buClr>
              <a:buSzPts val="2000"/>
              <a:buFont typeface="Noto Sans Symbols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594"/>
              </a:buClr>
              <a:buSzPts val="1800"/>
              <a:buFont typeface="Noto Sans Symbols"/>
              <a:buChar char="▪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04"/>
          <p:cNvSpPr txBox="1"/>
          <p:nvPr>
            <p:ph idx="10" type="dt"/>
          </p:nvPr>
        </p:nvSpPr>
        <p:spPr>
          <a:xfrm>
            <a:off x="7550981" y="58036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04"/>
          <p:cNvSpPr txBox="1"/>
          <p:nvPr>
            <p:ph idx="11" type="ftr"/>
          </p:nvPr>
        </p:nvSpPr>
        <p:spPr>
          <a:xfrm>
            <a:off x="680323" y="5803676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5"/>
          <p:cNvSpPr txBox="1"/>
          <p:nvPr>
            <p:ph idx="10" type="dt"/>
          </p:nvPr>
        </p:nvSpPr>
        <p:spPr>
          <a:xfrm>
            <a:off x="7550981" y="57374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05"/>
          <p:cNvSpPr txBox="1"/>
          <p:nvPr>
            <p:ph idx="11" type="ftr"/>
          </p:nvPr>
        </p:nvSpPr>
        <p:spPr>
          <a:xfrm>
            <a:off x="680323" y="573741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HD-ShadowLong.png" id="143" name="Google Shape;143;p2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136152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4" name="Google Shape;144;p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8" y="136251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5"/>
          <p:cNvSpPr/>
          <p:nvPr/>
        </p:nvSpPr>
        <p:spPr>
          <a:xfrm>
            <a:off x="3" y="394132"/>
            <a:ext cx="10437812" cy="983406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5"/>
          <p:cNvSpPr/>
          <p:nvPr/>
        </p:nvSpPr>
        <p:spPr>
          <a:xfrm>
            <a:off x="10585828" y="394132"/>
            <a:ext cx="1602997" cy="983406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5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7"/>
          <p:cNvSpPr txBox="1"/>
          <p:nvPr>
            <p:ph idx="1" type="body"/>
          </p:nvPr>
        </p:nvSpPr>
        <p:spPr>
          <a:xfrm>
            <a:off x="680326" y="2124840"/>
            <a:ext cx="4698359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  <a:defRPr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0021"/>
              </a:buClr>
              <a:buSzPts val="1500"/>
              <a:buChar char="▪"/>
              <a:defRPr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594"/>
              </a:buClr>
              <a:buSzPts val="135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07"/>
          <p:cNvSpPr txBox="1"/>
          <p:nvPr>
            <p:ph idx="2" type="body"/>
          </p:nvPr>
        </p:nvSpPr>
        <p:spPr>
          <a:xfrm>
            <a:off x="5594125" y="2124840"/>
            <a:ext cx="4700059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07"/>
          <p:cNvSpPr txBox="1"/>
          <p:nvPr>
            <p:ph idx="10" type="dt"/>
          </p:nvPr>
        </p:nvSpPr>
        <p:spPr>
          <a:xfrm>
            <a:off x="7550981" y="57241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07"/>
          <p:cNvSpPr txBox="1"/>
          <p:nvPr>
            <p:ph idx="11" type="ftr"/>
          </p:nvPr>
        </p:nvSpPr>
        <p:spPr>
          <a:xfrm>
            <a:off x="680323" y="5724165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HD-ShadowLong.png" id="154" name="Google Shape;154;p2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136152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55" name="Google Shape;155;p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8" y="1367528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7"/>
          <p:cNvSpPr/>
          <p:nvPr/>
        </p:nvSpPr>
        <p:spPr>
          <a:xfrm>
            <a:off x="3" y="394132"/>
            <a:ext cx="10437812" cy="983406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7"/>
          <p:cNvSpPr/>
          <p:nvPr/>
        </p:nvSpPr>
        <p:spPr>
          <a:xfrm>
            <a:off x="10585828" y="394132"/>
            <a:ext cx="1602997" cy="983406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07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8"/>
          <p:cNvSpPr txBox="1"/>
          <p:nvPr>
            <p:ph idx="1" type="body"/>
          </p:nvPr>
        </p:nvSpPr>
        <p:spPr>
          <a:xfrm>
            <a:off x="793341" y="213810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C0000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208"/>
          <p:cNvSpPr txBox="1"/>
          <p:nvPr>
            <p:ph idx="2" type="body"/>
          </p:nvPr>
        </p:nvSpPr>
        <p:spPr>
          <a:xfrm>
            <a:off x="680327" y="283123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  <a:defRPr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0021"/>
              </a:buClr>
              <a:buSzPts val="1500"/>
              <a:buChar char="▪"/>
              <a:defRPr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594"/>
              </a:buClr>
              <a:buSzPts val="135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08"/>
          <p:cNvSpPr txBox="1"/>
          <p:nvPr>
            <p:ph idx="3" type="body"/>
          </p:nvPr>
        </p:nvSpPr>
        <p:spPr>
          <a:xfrm>
            <a:off x="5707140" y="213809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C0000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3" name="Google Shape;163;p208"/>
          <p:cNvSpPr txBox="1"/>
          <p:nvPr>
            <p:ph idx="4" type="body"/>
          </p:nvPr>
        </p:nvSpPr>
        <p:spPr>
          <a:xfrm>
            <a:off x="5594125" y="283123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  <a:defRPr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0021"/>
              </a:buClr>
              <a:buSzPts val="1500"/>
              <a:buChar char="▪"/>
              <a:defRPr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594"/>
              </a:buClr>
              <a:buSzPts val="135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08"/>
          <p:cNvSpPr txBox="1"/>
          <p:nvPr>
            <p:ph idx="10" type="dt"/>
          </p:nvPr>
        </p:nvSpPr>
        <p:spPr>
          <a:xfrm>
            <a:off x="7550981" y="57374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08"/>
          <p:cNvSpPr txBox="1"/>
          <p:nvPr>
            <p:ph idx="11" type="ftr"/>
          </p:nvPr>
        </p:nvSpPr>
        <p:spPr>
          <a:xfrm>
            <a:off x="680323" y="573741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HD-ShadowLong.png" id="166" name="Google Shape;166;p2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136152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7" name="Google Shape;167;p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8" y="136251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8"/>
          <p:cNvSpPr/>
          <p:nvPr/>
        </p:nvSpPr>
        <p:spPr>
          <a:xfrm>
            <a:off x="3" y="394132"/>
            <a:ext cx="10437812" cy="983406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8"/>
          <p:cNvSpPr/>
          <p:nvPr/>
        </p:nvSpPr>
        <p:spPr>
          <a:xfrm>
            <a:off x="10585828" y="394132"/>
            <a:ext cx="1602997" cy="983406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8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4"/>
          <p:cNvSpPr/>
          <p:nvPr/>
        </p:nvSpPr>
        <p:spPr>
          <a:xfrm>
            <a:off x="9632951" y="274638"/>
            <a:ext cx="649816" cy="487362"/>
          </a:xfrm>
          <a:prstGeom prst="rect">
            <a:avLst/>
          </a:prstGeom>
          <a:solidFill>
            <a:srgbClr val="D494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94"/>
          <p:cNvSpPr/>
          <p:nvPr/>
        </p:nvSpPr>
        <p:spPr>
          <a:xfrm>
            <a:off x="10282768" y="274638"/>
            <a:ext cx="649817" cy="487362"/>
          </a:xfrm>
          <a:prstGeom prst="rect">
            <a:avLst/>
          </a:prstGeom>
          <a:solidFill>
            <a:srgbClr val="88AF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94"/>
          <p:cNvSpPr/>
          <p:nvPr/>
        </p:nvSpPr>
        <p:spPr>
          <a:xfrm>
            <a:off x="10932584" y="274638"/>
            <a:ext cx="649816" cy="487362"/>
          </a:xfrm>
          <a:prstGeom prst="rect">
            <a:avLst/>
          </a:prstGeom>
          <a:solidFill>
            <a:srgbClr val="0023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94"/>
          <p:cNvSpPr txBox="1"/>
          <p:nvPr>
            <p:ph type="title"/>
          </p:nvPr>
        </p:nvSpPr>
        <p:spPr>
          <a:xfrm>
            <a:off x="304800" y="274638"/>
            <a:ext cx="11277600" cy="487362"/>
          </a:xfrm>
          <a:prstGeom prst="rect">
            <a:avLst/>
          </a:prstGeom>
          <a:solidFill>
            <a:srgbClr val="9D2826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b="0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1" i="1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19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>
  <p:cSld name="Title an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5"/>
          <p:cNvSpPr txBox="1"/>
          <p:nvPr>
            <p:ph type="title"/>
          </p:nvPr>
        </p:nvSpPr>
        <p:spPr>
          <a:xfrm>
            <a:off x="1231012" y="377078"/>
            <a:ext cx="9308651" cy="890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5"/>
          <p:cNvSpPr txBox="1"/>
          <p:nvPr>
            <p:ph idx="1" type="body"/>
          </p:nvPr>
        </p:nvSpPr>
        <p:spPr>
          <a:xfrm>
            <a:off x="1234021" y="1778000"/>
            <a:ext cx="10621097" cy="4455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95"/>
          <p:cNvSpPr txBox="1"/>
          <p:nvPr>
            <p:ph idx="12" type="sldNum"/>
          </p:nvPr>
        </p:nvSpPr>
        <p:spPr>
          <a:xfrm>
            <a:off x="11290300" y="6375258"/>
            <a:ext cx="742952" cy="3578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195"/>
          <p:cNvSpPr txBox="1"/>
          <p:nvPr>
            <p:ph idx="11" type="ftr"/>
          </p:nvPr>
        </p:nvSpPr>
        <p:spPr>
          <a:xfrm>
            <a:off x="1231012" y="6356352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9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8"/>
          <p:cNvSpPr/>
          <p:nvPr/>
        </p:nvSpPr>
        <p:spPr>
          <a:xfrm>
            <a:off x="1" y="1"/>
            <a:ext cx="9472084" cy="88741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1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367" y="6172200"/>
            <a:ext cx="10373784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gogasc\Desktop\UPMC_HealthPlan_CMYK.jpg" id="52" name="Google Shape;52;p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7118" y="6172201"/>
            <a:ext cx="2976033" cy="1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98"/>
          <p:cNvSpPr txBox="1"/>
          <p:nvPr>
            <p:ph idx="1" type="body"/>
          </p:nvPr>
        </p:nvSpPr>
        <p:spPr>
          <a:xfrm>
            <a:off x="301539" y="1144634"/>
            <a:ext cx="11586024" cy="47980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98"/>
          <p:cNvSpPr txBox="1"/>
          <p:nvPr>
            <p:ph type="title"/>
          </p:nvPr>
        </p:nvSpPr>
        <p:spPr>
          <a:xfrm>
            <a:off x="273577" y="92041"/>
            <a:ext cx="9100447" cy="650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8"/>
          <p:cNvSpPr txBox="1"/>
          <p:nvPr>
            <p:ph idx="12" type="sldNum"/>
          </p:nvPr>
        </p:nvSpPr>
        <p:spPr>
          <a:xfrm>
            <a:off x="169334" y="6257926"/>
            <a:ext cx="503767" cy="358775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2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25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5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25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19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1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2"/>
          <p:cNvSpPr txBox="1"/>
          <p:nvPr>
            <p:ph type="title"/>
          </p:nvPr>
        </p:nvSpPr>
        <p:spPr>
          <a:xfrm>
            <a:off x="680324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ckwell"/>
              <a:buNone/>
              <a:defRPr b="0" i="0" sz="2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7" name="Google Shape;117;p202"/>
          <p:cNvSpPr txBox="1"/>
          <p:nvPr>
            <p:ph idx="1" type="body"/>
          </p:nvPr>
        </p:nvSpPr>
        <p:spPr>
          <a:xfrm>
            <a:off x="680324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4325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8" name="Google Shape;118;p202"/>
          <p:cNvSpPr txBox="1"/>
          <p:nvPr>
            <p:ph idx="10" type="dt"/>
          </p:nvPr>
        </p:nvSpPr>
        <p:spPr>
          <a:xfrm>
            <a:off x="7550981" y="59361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788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9" name="Google Shape;119;p202"/>
          <p:cNvSpPr txBox="1"/>
          <p:nvPr>
            <p:ph idx="11" type="ftr"/>
          </p:nvPr>
        </p:nvSpPr>
        <p:spPr>
          <a:xfrm>
            <a:off x="680323" y="593619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88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20" name="Google Shape;120;p202"/>
          <p:cNvSpPr txBox="1"/>
          <p:nvPr>
            <p:ph idx="12" type="sldNum"/>
          </p:nvPr>
        </p:nvSpPr>
        <p:spPr>
          <a:xfrm>
            <a:off x="10729462" y="75323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l">
              <a:spcBef>
                <a:spcPts val="0"/>
              </a:spcBef>
              <a:buNone/>
              <a:defRPr sz="2700">
                <a:solidFill>
                  <a:srgbClr val="888B9B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7.gif"/><Relationship Id="rId5" Type="http://schemas.openxmlformats.org/officeDocument/2006/relationships/image" Target="../media/image8.jp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32.png"/><Relationship Id="rId5" Type="http://schemas.openxmlformats.org/officeDocument/2006/relationships/image" Target="../media/image5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5" Type="http://schemas.openxmlformats.org/officeDocument/2006/relationships/image" Target="../media/image42.png"/><Relationship Id="rId14" Type="http://schemas.openxmlformats.org/officeDocument/2006/relationships/image" Target="../media/image49.png"/><Relationship Id="rId5" Type="http://schemas.openxmlformats.org/officeDocument/2006/relationships/image" Target="../media/image45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7.png"/><Relationship Id="rId4" Type="http://schemas.openxmlformats.org/officeDocument/2006/relationships/image" Target="../media/image57.jpg"/><Relationship Id="rId9" Type="http://schemas.openxmlformats.org/officeDocument/2006/relationships/image" Target="../media/image51.png"/><Relationship Id="rId5" Type="http://schemas.openxmlformats.org/officeDocument/2006/relationships/image" Target="../media/image56.jpg"/><Relationship Id="rId6" Type="http://schemas.openxmlformats.org/officeDocument/2006/relationships/image" Target="../media/image54.jpg"/><Relationship Id="rId7" Type="http://schemas.openxmlformats.org/officeDocument/2006/relationships/image" Target="../media/image44.png"/><Relationship Id="rId8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buyssedj@upmc.edu" TargetMode="External"/><Relationship Id="rId4" Type="http://schemas.openxmlformats.org/officeDocument/2006/relationships/hyperlink" Target="http://www.sleep.pitt.edu/" TargetMode="External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jpg"/><Relationship Id="rId4" Type="http://schemas.openxmlformats.org/officeDocument/2006/relationships/image" Target="../media/image57.jpg"/><Relationship Id="rId5" Type="http://schemas.openxmlformats.org/officeDocument/2006/relationships/image" Target="../media/image60.jpg"/><Relationship Id="rId6" Type="http://schemas.openxmlformats.org/officeDocument/2006/relationships/image" Target="../media/image59.jpg"/><Relationship Id="rId7" Type="http://schemas.openxmlformats.org/officeDocument/2006/relationships/image" Target="../media/image6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58.jpg"/><Relationship Id="rId7" Type="http://schemas.openxmlformats.org/officeDocument/2006/relationships/image" Target="../media/image70.png"/><Relationship Id="rId8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4" Type="http://schemas.openxmlformats.org/officeDocument/2006/relationships/image" Target="../media/image8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Relationship Id="rId5" Type="http://schemas.openxmlformats.org/officeDocument/2006/relationships/hyperlink" Target="https://doi.org/10.1371/journal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png"/><Relationship Id="rId4" Type="http://schemas.openxmlformats.org/officeDocument/2006/relationships/chart" Target="../charts/chart1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chart" Target="../charts/chart2.xml"/><Relationship Id="rId4" Type="http://schemas.openxmlformats.org/officeDocument/2006/relationships/image" Target="../media/image68.jpg"/><Relationship Id="rId5" Type="http://schemas.openxmlformats.org/officeDocument/2006/relationships/image" Target="../media/image74.png"/><Relationship Id="rId6" Type="http://schemas.openxmlformats.org/officeDocument/2006/relationships/image" Target="../media/image84.png"/><Relationship Id="rId7" Type="http://schemas.openxmlformats.org/officeDocument/2006/relationships/image" Target="../media/image7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54.jpg"/><Relationship Id="rId5" Type="http://schemas.openxmlformats.org/officeDocument/2006/relationships/image" Target="../media/image5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jpg"/><Relationship Id="rId4" Type="http://schemas.openxmlformats.org/officeDocument/2006/relationships/image" Target="../media/image80.jpg"/><Relationship Id="rId5" Type="http://schemas.openxmlformats.org/officeDocument/2006/relationships/image" Target="../media/image87.png"/><Relationship Id="rId6" Type="http://schemas.openxmlformats.org/officeDocument/2006/relationships/image" Target="../media/image79.jpg"/><Relationship Id="rId7" Type="http://schemas.openxmlformats.org/officeDocument/2006/relationships/image" Target="../media/image83.png"/><Relationship Id="rId8" Type="http://schemas.openxmlformats.org/officeDocument/2006/relationships/image" Target="../media/image8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jp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8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1.jpg"/><Relationship Id="rId4" Type="http://schemas.openxmlformats.org/officeDocument/2006/relationships/image" Target="../media/image8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Relationship Id="rId4" Type="http://schemas.openxmlformats.org/officeDocument/2006/relationships/image" Target="../media/image7.gif"/><Relationship Id="rId5" Type="http://schemas.openxmlformats.org/officeDocument/2006/relationships/image" Target="../media/image8.jpg"/><Relationship Id="rId6" Type="http://schemas.openxmlformats.org/officeDocument/2006/relationships/image" Target="../media/image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gif"/><Relationship Id="rId4" Type="http://schemas.openxmlformats.org/officeDocument/2006/relationships/image" Target="../media/image8.jpg"/><Relationship Id="rId9" Type="http://schemas.openxmlformats.org/officeDocument/2006/relationships/image" Target="../media/image92.png"/><Relationship Id="rId5" Type="http://schemas.openxmlformats.org/officeDocument/2006/relationships/image" Target="../media/image9.png"/><Relationship Id="rId6" Type="http://schemas.openxmlformats.org/officeDocument/2006/relationships/image" Target="../media/image94.png"/><Relationship Id="rId7" Type="http://schemas.openxmlformats.org/officeDocument/2006/relationships/hyperlink" Target="https://www.ncbi.nlm.nih.gov/entrez/eutils/elink.fcgi?dbfrom=pubmed&amp;retmode=ref&amp;cmd=prlinks&amp;id=25686304" TargetMode="External"/><Relationship Id="rId8" Type="http://schemas.openxmlformats.org/officeDocument/2006/relationships/hyperlink" Target="https://www.ncbi.nlm.nih.gov/entrez/eutils/elink.fcgi?dbfrom=pubmed&amp;retmode=ref&amp;cmd=prlinks&amp;id=25686304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15.jpg"/><Relationship Id="rId7" Type="http://schemas.openxmlformats.org/officeDocument/2006/relationships/image" Target="../media/image13.jpg"/><Relationship Id="rId8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17.jpg"/><Relationship Id="rId5" Type="http://schemas.openxmlformats.org/officeDocument/2006/relationships/image" Target="../media/image19.jpg"/><Relationship Id="rId6" Type="http://schemas.openxmlformats.org/officeDocument/2006/relationships/image" Target="../media/image33.jpg"/><Relationship Id="rId7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Relationship Id="rId4" Type="http://schemas.openxmlformats.org/officeDocument/2006/relationships/hyperlink" Target="https://www.flickr.com/photos/22868081@N05/617826102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5582"/>
            <a:ext cx="3400426" cy="232886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6"/>
          <p:cNvSpPr txBox="1"/>
          <p:nvPr>
            <p:ph type="title"/>
          </p:nvPr>
        </p:nvSpPr>
        <p:spPr>
          <a:xfrm>
            <a:off x="1767840" y="365125"/>
            <a:ext cx="71831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Sleep Overview &amp; Prioritized Research</a:t>
            </a:r>
            <a:endParaRPr/>
          </a:p>
        </p:txBody>
      </p:sp>
      <p:sp>
        <p:nvSpPr>
          <p:cNvPr id="177" name="Google Shape;177;p46"/>
          <p:cNvSpPr txBox="1"/>
          <p:nvPr>
            <p:ph idx="1" type="body"/>
          </p:nvPr>
        </p:nvSpPr>
        <p:spPr>
          <a:xfrm>
            <a:off x="1767840" y="1825625"/>
            <a:ext cx="95859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Dan Buysse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Reactors:  Patrick Strollo, Wayne Dysinger, Abbe de Vallejo</a:t>
            </a:r>
            <a:endParaRPr/>
          </a:p>
        </p:txBody>
      </p:sp>
      <p:pic>
        <p:nvPicPr>
          <p:cNvPr id="178" name="Google Shape;17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942" y="365125"/>
            <a:ext cx="1499235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20201" y="508317"/>
            <a:ext cx="2796857" cy="8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5694" y="6405563"/>
            <a:ext cx="6859652" cy="311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67" name="Google Shape;267;p55"/>
          <p:cNvPicPr preferRelativeResize="0"/>
          <p:nvPr/>
        </p:nvPicPr>
        <p:blipFill rotWithShape="1">
          <a:blip r:embed="rId3">
            <a:alphaModFix/>
          </a:blip>
          <a:srcRect b="13190" l="28858" r="29306" t="12175"/>
          <a:stretch/>
        </p:blipFill>
        <p:spPr>
          <a:xfrm>
            <a:off x="3053420" y="361770"/>
            <a:ext cx="6112706" cy="613446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73" name="Google Shape;273;p56"/>
          <p:cNvPicPr preferRelativeResize="0"/>
          <p:nvPr/>
        </p:nvPicPr>
        <p:blipFill rotWithShape="1">
          <a:blip r:embed="rId3">
            <a:alphaModFix/>
          </a:blip>
          <a:srcRect b="2688" l="626" r="650" t="5914"/>
          <a:stretch/>
        </p:blipFill>
        <p:spPr>
          <a:xfrm>
            <a:off x="589721" y="0"/>
            <a:ext cx="109808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Related image" id="279" name="Google Shape;27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408" y="16356"/>
            <a:ext cx="9122192" cy="684164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7"/>
          <p:cNvSpPr txBox="1"/>
          <p:nvPr/>
        </p:nvSpPr>
        <p:spPr>
          <a:xfrm>
            <a:off x="4486908" y="6041119"/>
            <a:ext cx="32181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We live in two worlds…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C:\Users\buyssedj\AppData\Local\Temp\wzeffe\dreamstimelarge_19301719.jpg" id="286" name="Google Shape;28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591" y="25418"/>
            <a:ext cx="5124437" cy="683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9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Life is rhythmic</a:t>
            </a:r>
            <a:endParaRPr/>
          </a:p>
        </p:txBody>
      </p:sp>
      <p:sp>
        <p:nvSpPr>
          <p:cNvPr id="292" name="Google Shape;292;p59"/>
          <p:cNvSpPr txBox="1"/>
          <p:nvPr/>
        </p:nvSpPr>
        <p:spPr>
          <a:xfrm>
            <a:off x="7454361" y="5912816"/>
            <a:ext cx="40595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https://www.flickr.com/photos/xerones/26564307</a:t>
            </a:r>
            <a:endParaRPr/>
          </a:p>
        </p:txBody>
      </p:sp>
      <p:grpSp>
        <p:nvGrpSpPr>
          <p:cNvPr id="293" name="Google Shape;293;p59"/>
          <p:cNvGrpSpPr/>
          <p:nvPr/>
        </p:nvGrpSpPr>
        <p:grpSpPr>
          <a:xfrm>
            <a:off x="303243" y="1850165"/>
            <a:ext cx="1684022" cy="4062652"/>
            <a:chOff x="846168" y="1850165"/>
            <a:chExt cx="1684022" cy="4062652"/>
          </a:xfrm>
        </p:grpSpPr>
        <p:sp>
          <p:nvSpPr>
            <p:cNvPr id="294" name="Google Shape;294;p59"/>
            <p:cNvSpPr txBox="1"/>
            <p:nvPr/>
          </p:nvSpPr>
          <p:spPr>
            <a:xfrm>
              <a:off x="846168" y="2219498"/>
              <a:ext cx="1684022" cy="3693319"/>
            </a:xfrm>
            <a:prstGeom prst="rect">
              <a:avLst/>
            </a:prstGeom>
            <a:gradFill>
              <a:gsLst>
                <a:gs pos="0">
                  <a:srgbClr val="DA8C00"/>
                </a:gs>
                <a:gs pos="100000">
                  <a:srgbClr val="FFB81C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Milliseconds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Seconds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Minutes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Hours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Day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Weeks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Months</a:t>
              </a:r>
              <a:endParaRPr/>
            </a:p>
          </p:txBody>
        </p:sp>
        <p:sp>
          <p:nvSpPr>
            <p:cNvPr id="295" name="Google Shape;295;p59"/>
            <p:cNvSpPr txBox="1"/>
            <p:nvPr/>
          </p:nvSpPr>
          <p:spPr>
            <a:xfrm>
              <a:off x="998054" y="1850165"/>
              <a:ext cx="13802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Time Frame</a:t>
              </a:r>
              <a:endParaRPr/>
            </a:p>
          </p:txBody>
        </p:sp>
      </p:grpSp>
      <p:grpSp>
        <p:nvGrpSpPr>
          <p:cNvPr id="296" name="Google Shape;296;p59"/>
          <p:cNvGrpSpPr/>
          <p:nvPr/>
        </p:nvGrpSpPr>
        <p:grpSpPr>
          <a:xfrm>
            <a:off x="2274111" y="1852480"/>
            <a:ext cx="2477409" cy="4060336"/>
            <a:chOff x="2817036" y="1852480"/>
            <a:chExt cx="2477409" cy="4060336"/>
          </a:xfrm>
        </p:grpSpPr>
        <p:sp>
          <p:nvSpPr>
            <p:cNvPr id="297" name="Google Shape;297;p59"/>
            <p:cNvSpPr txBox="1"/>
            <p:nvPr/>
          </p:nvSpPr>
          <p:spPr>
            <a:xfrm>
              <a:off x="2817036" y="2219497"/>
              <a:ext cx="2477409" cy="3693319"/>
            </a:xfrm>
            <a:prstGeom prst="rect">
              <a:avLst/>
            </a:prstGeom>
            <a:gradFill>
              <a:gsLst>
                <a:gs pos="0">
                  <a:srgbClr val="DA8C00"/>
                </a:gs>
                <a:gs pos="100000">
                  <a:srgbClr val="FFB81C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EEG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Breathing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Sleep stages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Rest-activity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Sleep-wake, Hormones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Menstrual cycle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Migration</a:t>
              </a:r>
              <a:endParaRPr/>
            </a:p>
          </p:txBody>
        </p:sp>
        <p:sp>
          <p:nvSpPr>
            <p:cNvPr id="298" name="Google Shape;298;p59"/>
            <p:cNvSpPr txBox="1"/>
            <p:nvPr/>
          </p:nvSpPr>
          <p:spPr>
            <a:xfrm>
              <a:off x="3487347" y="1852480"/>
              <a:ext cx="11367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Examples</a:t>
              </a:r>
              <a:endParaRPr/>
            </a:p>
          </p:txBody>
        </p:sp>
      </p:grpSp>
      <p:grpSp>
        <p:nvGrpSpPr>
          <p:cNvPr id="299" name="Google Shape;299;p59"/>
          <p:cNvGrpSpPr/>
          <p:nvPr/>
        </p:nvGrpSpPr>
        <p:grpSpPr>
          <a:xfrm>
            <a:off x="5038367" y="1850165"/>
            <a:ext cx="1684022" cy="4062651"/>
            <a:chOff x="5581292" y="1850165"/>
            <a:chExt cx="1684022" cy="4062651"/>
          </a:xfrm>
        </p:grpSpPr>
        <p:sp>
          <p:nvSpPr>
            <p:cNvPr id="300" name="Google Shape;300;p59"/>
            <p:cNvSpPr txBox="1"/>
            <p:nvPr/>
          </p:nvSpPr>
          <p:spPr>
            <a:xfrm>
              <a:off x="5581292" y="2219497"/>
              <a:ext cx="1684022" cy="3693319"/>
            </a:xfrm>
            <a:prstGeom prst="rect">
              <a:avLst/>
            </a:prstGeom>
            <a:gradFill>
              <a:gsLst>
                <a:gs pos="0">
                  <a:srgbClr val="DA8C00"/>
                </a:gs>
                <a:gs pos="100000">
                  <a:srgbClr val="FFB81C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Ultradian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Circadian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Ultradian</a:t>
              </a:r>
              <a:endParaRPr/>
            </a:p>
          </p:txBody>
        </p:sp>
        <p:sp>
          <p:nvSpPr>
            <p:cNvPr id="301" name="Google Shape;301;p59"/>
            <p:cNvSpPr txBox="1"/>
            <p:nvPr/>
          </p:nvSpPr>
          <p:spPr>
            <a:xfrm>
              <a:off x="6070995" y="1850165"/>
              <a:ext cx="7046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Term</a:t>
              </a:r>
              <a:endParaRPr/>
            </a:p>
          </p:txBody>
        </p:sp>
      </p:grpSp>
      <p:pic>
        <p:nvPicPr>
          <p:cNvPr descr="A close up of a wheel&#10;&#10;Description automatically generated" id="302" name="Google Shape;30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1936" y="2219497"/>
            <a:ext cx="4924425" cy="369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Every cell has a circadian clock</a:t>
            </a:r>
            <a:endParaRPr/>
          </a:p>
        </p:txBody>
      </p:sp>
      <p:sp>
        <p:nvSpPr>
          <p:cNvPr id="308" name="Google Shape;308;p60"/>
          <p:cNvSpPr txBox="1"/>
          <p:nvPr/>
        </p:nvSpPr>
        <p:spPr>
          <a:xfrm>
            <a:off x="0" y="6556598"/>
            <a:ext cx="41814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Takahashi,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Nat Rev Genetics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9(10): 764-75, 2008.</a:t>
            </a:r>
            <a:endParaRPr/>
          </a:p>
        </p:txBody>
      </p:sp>
      <p:grpSp>
        <p:nvGrpSpPr>
          <p:cNvPr id="309" name="Google Shape;309;p60"/>
          <p:cNvGrpSpPr/>
          <p:nvPr/>
        </p:nvGrpSpPr>
        <p:grpSpPr>
          <a:xfrm>
            <a:off x="312940" y="1560775"/>
            <a:ext cx="4115449" cy="3967752"/>
            <a:chOff x="312940" y="1560775"/>
            <a:chExt cx="4115449" cy="3967752"/>
          </a:xfrm>
        </p:grpSpPr>
        <p:sp>
          <p:nvSpPr>
            <p:cNvPr id="310" name="Google Shape;310;p60"/>
            <p:cNvSpPr txBox="1"/>
            <p:nvPr/>
          </p:nvSpPr>
          <p:spPr>
            <a:xfrm>
              <a:off x="312940" y="1560775"/>
              <a:ext cx="411544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3594"/>
                  </a:solidFill>
                  <a:latin typeface="Constantia"/>
                  <a:ea typeface="Constantia"/>
                  <a:cs typeface="Constantia"/>
                  <a:sym typeface="Constantia"/>
                </a:rPr>
                <a:t>“Clock genes” regulate their own activity on a 24-hour cycle…</a:t>
              </a:r>
              <a:endParaRPr/>
            </a:p>
          </p:txBody>
        </p:sp>
        <p:pic>
          <p:nvPicPr>
            <p:cNvPr id="311" name="Google Shape;311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523" y="2473577"/>
              <a:ext cx="3924284" cy="305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" name="Google Shape;312;p60"/>
          <p:cNvSpPr/>
          <p:nvPr/>
        </p:nvSpPr>
        <p:spPr>
          <a:xfrm>
            <a:off x="409777" y="3819525"/>
            <a:ext cx="2571375" cy="1666875"/>
          </a:xfrm>
          <a:prstGeom prst="ellipse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313" name="Google Shape;313;p60"/>
          <p:cNvGrpSpPr/>
          <p:nvPr/>
        </p:nvGrpSpPr>
        <p:grpSpPr>
          <a:xfrm>
            <a:off x="4332807" y="1577207"/>
            <a:ext cx="3902160" cy="5287168"/>
            <a:chOff x="4332807" y="1577207"/>
            <a:chExt cx="3902160" cy="5287168"/>
          </a:xfrm>
        </p:grpSpPr>
        <p:grpSp>
          <p:nvGrpSpPr>
            <p:cNvPr id="314" name="Google Shape;314;p60"/>
            <p:cNvGrpSpPr/>
            <p:nvPr/>
          </p:nvGrpSpPr>
          <p:grpSpPr>
            <a:xfrm>
              <a:off x="4332807" y="1577207"/>
              <a:ext cx="3902160" cy="5126084"/>
              <a:chOff x="4332807" y="1577207"/>
              <a:chExt cx="3902160" cy="5126084"/>
            </a:xfrm>
          </p:grpSpPr>
          <p:sp>
            <p:nvSpPr>
              <p:cNvPr id="315" name="Google Shape;315;p60"/>
              <p:cNvSpPr txBox="1"/>
              <p:nvPr/>
            </p:nvSpPr>
            <p:spPr>
              <a:xfrm>
                <a:off x="4332807" y="1577207"/>
                <a:ext cx="390216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3594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…and are present in every cell and tissue in the body.</a:t>
                </a:r>
                <a:endParaRPr/>
              </a:p>
            </p:txBody>
          </p:sp>
          <p:pic>
            <p:nvPicPr>
              <p:cNvPr id="316" name="Google Shape;316;p6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719509" y="2223539"/>
                <a:ext cx="2915723" cy="44797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7" name="Google Shape;317;p60"/>
            <p:cNvSpPr txBox="1"/>
            <p:nvPr/>
          </p:nvSpPr>
          <p:spPr>
            <a:xfrm>
              <a:off x="4589375" y="6556598"/>
              <a:ext cx="33890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Logan &amp; McClung, </a:t>
              </a:r>
              <a:r>
                <a:rPr i="1"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Nat Rev Neurosci</a:t>
              </a: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, 2019</a:t>
              </a:r>
              <a:endParaRPr/>
            </a:p>
          </p:txBody>
        </p:sp>
      </p:grpSp>
      <p:sp>
        <p:nvSpPr>
          <p:cNvPr id="318" name="Google Shape;318;p60"/>
          <p:cNvSpPr/>
          <p:nvPr/>
        </p:nvSpPr>
        <p:spPr>
          <a:xfrm>
            <a:off x="8752741" y="6565611"/>
            <a:ext cx="33890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Nelyane, 2018;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Frontiers in Neuroanatomy</a:t>
            </a:r>
            <a:endParaRPr sz="14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319" name="Google Shape;319;p60"/>
          <p:cNvGrpSpPr/>
          <p:nvPr/>
        </p:nvGrpSpPr>
        <p:grpSpPr>
          <a:xfrm>
            <a:off x="8056689" y="1560776"/>
            <a:ext cx="3996154" cy="4989447"/>
            <a:chOff x="8056689" y="1560776"/>
            <a:chExt cx="3996154" cy="4989447"/>
          </a:xfrm>
        </p:grpSpPr>
        <p:pic>
          <p:nvPicPr>
            <p:cNvPr id="320" name="Google Shape;320;p60"/>
            <p:cNvPicPr preferRelativeResize="0"/>
            <p:nvPr/>
          </p:nvPicPr>
          <p:blipFill rotWithShape="1">
            <a:blip r:embed="rId5">
              <a:alphaModFix/>
            </a:blip>
            <a:srcRect b="0" l="0" r="49575" t="0"/>
            <a:stretch/>
          </p:blipFill>
          <p:spPr>
            <a:xfrm>
              <a:off x="10043746" y="2320510"/>
              <a:ext cx="1744220" cy="4229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60"/>
            <p:cNvSpPr txBox="1"/>
            <p:nvPr/>
          </p:nvSpPr>
          <p:spPr>
            <a:xfrm>
              <a:off x="8205199" y="2378039"/>
              <a:ext cx="1558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3594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Third Ventricle</a:t>
              </a:r>
              <a:endParaRPr/>
            </a:p>
          </p:txBody>
        </p:sp>
        <p:sp>
          <p:nvSpPr>
            <p:cNvPr id="322" name="Google Shape;322;p60"/>
            <p:cNvSpPr txBox="1"/>
            <p:nvPr/>
          </p:nvSpPr>
          <p:spPr>
            <a:xfrm>
              <a:off x="8056689" y="2747664"/>
              <a:ext cx="170669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Suprachiasmatic Nuclei</a:t>
              </a:r>
              <a:endParaRPr/>
            </a:p>
          </p:txBody>
        </p:sp>
        <p:sp>
          <p:nvSpPr>
            <p:cNvPr id="323" name="Google Shape;323;p60"/>
            <p:cNvSpPr txBox="1"/>
            <p:nvPr/>
          </p:nvSpPr>
          <p:spPr>
            <a:xfrm>
              <a:off x="8328142" y="3350162"/>
              <a:ext cx="14352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3594"/>
                  </a:solidFill>
                  <a:latin typeface="Constantia"/>
                  <a:ea typeface="Constantia"/>
                  <a:cs typeface="Constantia"/>
                  <a:sym typeface="Constantia"/>
                </a:rPr>
                <a:t>Optic Chiasm</a:t>
              </a:r>
              <a:endParaRPr/>
            </a:p>
          </p:txBody>
        </p:sp>
        <p:cxnSp>
          <p:nvCxnSpPr>
            <p:cNvPr id="324" name="Google Shape;324;p60"/>
            <p:cNvCxnSpPr>
              <a:stCxn id="321" idx="3"/>
            </p:cNvCxnSpPr>
            <p:nvPr/>
          </p:nvCxnSpPr>
          <p:spPr>
            <a:xfrm>
              <a:off x="9763387" y="2547316"/>
              <a:ext cx="1085100" cy="0"/>
            </a:xfrm>
            <a:prstGeom prst="straightConnector1">
              <a:avLst/>
            </a:prstGeom>
            <a:noFill/>
            <a:ln cap="flat" cmpd="sng" w="38100">
              <a:solidFill>
                <a:srgbClr val="FFB81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5" name="Google Shape;325;p60"/>
            <p:cNvCxnSpPr/>
            <p:nvPr/>
          </p:nvCxnSpPr>
          <p:spPr>
            <a:xfrm>
              <a:off x="9751629" y="3519439"/>
              <a:ext cx="770132" cy="1"/>
            </a:xfrm>
            <a:prstGeom prst="straightConnector1">
              <a:avLst/>
            </a:prstGeom>
            <a:noFill/>
            <a:ln cap="flat" cmpd="sng" w="38100">
              <a:solidFill>
                <a:srgbClr val="FFB81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6" name="Google Shape;326;p60"/>
            <p:cNvCxnSpPr/>
            <p:nvPr/>
          </p:nvCxnSpPr>
          <p:spPr>
            <a:xfrm flipH="1" rot="10800000">
              <a:off x="9763387" y="2973784"/>
              <a:ext cx="845429" cy="49960"/>
            </a:xfrm>
            <a:prstGeom prst="straightConnector1">
              <a:avLst/>
            </a:prstGeom>
            <a:noFill/>
            <a:ln cap="flat" cmpd="sng" w="38100">
              <a:solidFill>
                <a:srgbClr val="A5002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7" name="Google Shape;327;p60"/>
            <p:cNvCxnSpPr/>
            <p:nvPr/>
          </p:nvCxnSpPr>
          <p:spPr>
            <a:xfrm>
              <a:off x="9763387" y="3023742"/>
              <a:ext cx="1367732" cy="157144"/>
            </a:xfrm>
            <a:prstGeom prst="straightConnector1">
              <a:avLst/>
            </a:prstGeom>
            <a:noFill/>
            <a:ln cap="flat" cmpd="sng" w="38100">
              <a:solidFill>
                <a:srgbClr val="A5002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28" name="Google Shape;328;p60"/>
            <p:cNvSpPr txBox="1"/>
            <p:nvPr/>
          </p:nvSpPr>
          <p:spPr>
            <a:xfrm>
              <a:off x="8150683" y="1560776"/>
              <a:ext cx="39021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3594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The suprachiasmatic nuclei (SCN) serve as the “master pacemaker”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Human circadian rhythms</a:t>
            </a:r>
            <a:endParaRPr/>
          </a:p>
        </p:txBody>
      </p:sp>
      <p:sp>
        <p:nvSpPr>
          <p:cNvPr id="335" name="Google Shape;335;p61"/>
          <p:cNvSpPr txBox="1"/>
          <p:nvPr/>
        </p:nvSpPr>
        <p:spPr>
          <a:xfrm>
            <a:off x="0" y="6543323"/>
            <a:ext cx="65655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Downloaded from: Principles and Practice of Sleep Medicine  5</a:t>
            </a:r>
            <a:r>
              <a:rPr baseline="30000"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th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Ed. (on 12 Jan 2012 )</a:t>
            </a:r>
            <a:endParaRPr/>
          </a:p>
        </p:txBody>
      </p:sp>
      <p:grpSp>
        <p:nvGrpSpPr>
          <p:cNvPr id="336" name="Google Shape;336;p61"/>
          <p:cNvGrpSpPr/>
          <p:nvPr/>
        </p:nvGrpSpPr>
        <p:grpSpPr>
          <a:xfrm>
            <a:off x="434973" y="1939861"/>
            <a:ext cx="4331723" cy="4640331"/>
            <a:chOff x="8493360" y="1902992"/>
            <a:chExt cx="2312360" cy="2477101"/>
          </a:xfrm>
        </p:grpSpPr>
        <p:pic>
          <p:nvPicPr>
            <p:cNvPr descr="f035-001-X6645" id="337" name="Google Shape;337;p61"/>
            <p:cNvPicPr preferRelativeResize="0"/>
            <p:nvPr/>
          </p:nvPicPr>
          <p:blipFill rotWithShape="1">
            <a:blip r:embed="rId3">
              <a:alphaModFix/>
            </a:blip>
            <a:srcRect b="81631" l="0" r="0" t="0"/>
            <a:stretch/>
          </p:blipFill>
          <p:spPr>
            <a:xfrm>
              <a:off x="8493361" y="1902992"/>
              <a:ext cx="2312359" cy="2101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035-001-X6645" id="338" name="Google Shape;338;p61"/>
            <p:cNvPicPr preferRelativeResize="0"/>
            <p:nvPr/>
          </p:nvPicPr>
          <p:blipFill rotWithShape="1">
            <a:blip r:embed="rId3">
              <a:alphaModFix/>
            </a:blip>
            <a:srcRect b="43846" l="0" r="0" t="52866"/>
            <a:stretch/>
          </p:blipFill>
          <p:spPr>
            <a:xfrm>
              <a:off x="8493360" y="4004009"/>
              <a:ext cx="2312359" cy="3760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Google Shape;339;p61"/>
          <p:cNvSpPr/>
          <p:nvPr/>
        </p:nvSpPr>
        <p:spPr>
          <a:xfrm>
            <a:off x="3362629" y="2027902"/>
            <a:ext cx="1319981" cy="4166420"/>
          </a:xfrm>
          <a:prstGeom prst="roundRect">
            <a:avLst>
              <a:gd fmla="val 16667" name="adj"/>
            </a:avLst>
          </a:prstGeom>
          <a:solidFill>
            <a:srgbClr val="F6E5FF"/>
          </a:solidFill>
          <a:ln cap="flat" cmpd="sng" w="12700">
            <a:solidFill>
              <a:srgbClr val="8C80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340" name="Google Shape;340;p61"/>
          <p:cNvGrpSpPr/>
          <p:nvPr/>
        </p:nvGrpSpPr>
        <p:grpSpPr>
          <a:xfrm>
            <a:off x="5117902" y="1939861"/>
            <a:ext cx="3303443" cy="4560933"/>
            <a:chOff x="8289056" y="3194698"/>
            <a:chExt cx="2655312" cy="3666084"/>
          </a:xfrm>
        </p:grpSpPr>
        <p:grpSp>
          <p:nvGrpSpPr>
            <p:cNvPr id="341" name="Google Shape;341;p61"/>
            <p:cNvGrpSpPr/>
            <p:nvPr/>
          </p:nvGrpSpPr>
          <p:grpSpPr>
            <a:xfrm>
              <a:off x="8289056" y="3194698"/>
              <a:ext cx="2655312" cy="3666084"/>
              <a:chOff x="8289056" y="3194698"/>
              <a:chExt cx="2655312" cy="3666084"/>
            </a:xfrm>
          </p:grpSpPr>
          <p:pic>
            <p:nvPicPr>
              <p:cNvPr descr="f035-011-X6645" id="342" name="Google Shape;342;p61"/>
              <p:cNvPicPr preferRelativeResize="0"/>
              <p:nvPr/>
            </p:nvPicPr>
            <p:blipFill rotWithShape="1">
              <a:blip r:embed="rId4">
                <a:alphaModFix/>
              </a:blip>
              <a:srcRect b="41922" l="0" r="42627" t="27784"/>
              <a:stretch/>
            </p:blipFill>
            <p:spPr>
              <a:xfrm>
                <a:off x="8289057" y="3485661"/>
                <a:ext cx="2655311" cy="3375121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pic>
          <p:pic>
            <p:nvPicPr>
              <p:cNvPr descr="f035-011-X6645" id="343" name="Google Shape;343;p61"/>
              <p:cNvPicPr preferRelativeResize="0"/>
              <p:nvPr/>
            </p:nvPicPr>
            <p:blipFill rotWithShape="1">
              <a:blip r:embed="rId4">
                <a:alphaModFix/>
              </a:blip>
              <a:srcRect b="97389" l="0" r="42627" t="0"/>
              <a:stretch/>
            </p:blipFill>
            <p:spPr>
              <a:xfrm>
                <a:off x="8289056" y="3194698"/>
                <a:ext cx="2655311" cy="290963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pic>
        </p:grpSp>
        <p:cxnSp>
          <p:nvCxnSpPr>
            <p:cNvPr id="344" name="Google Shape;344;p61"/>
            <p:cNvCxnSpPr/>
            <p:nvPr/>
          </p:nvCxnSpPr>
          <p:spPr>
            <a:xfrm>
              <a:off x="10148725" y="3485661"/>
              <a:ext cx="0" cy="2646625"/>
            </a:xfrm>
            <a:prstGeom prst="straightConnector1">
              <a:avLst/>
            </a:prstGeom>
            <a:noFill/>
            <a:ln cap="flat" cmpd="sng" w="28575">
              <a:solidFill>
                <a:srgbClr val="A5002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45" name="Google Shape;345;p61"/>
          <p:cNvSpPr txBox="1"/>
          <p:nvPr/>
        </p:nvSpPr>
        <p:spPr>
          <a:xfrm>
            <a:off x="8678347" y="3481795"/>
            <a:ext cx="3344148" cy="1323439"/>
          </a:xfrm>
          <a:prstGeom prst="rect">
            <a:avLst/>
          </a:prstGeom>
          <a:noFill/>
          <a:ln cap="flat" cmpd="sng" w="9525">
            <a:solidFill>
              <a:srgbClr val="A500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CBT</a:t>
            </a:r>
            <a:r>
              <a:rPr baseline="-25000"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min</a:t>
            </a: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= Core Body Temperature   	minimum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PVT = Psychomotor Vigilance Task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RT = Reaction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KSS = Karolinska Sleepiness Scale</a:t>
            </a:r>
            <a:endParaRPr/>
          </a:p>
        </p:txBody>
      </p:sp>
      <p:sp>
        <p:nvSpPr>
          <p:cNvPr id="346" name="Google Shape;346;p61"/>
          <p:cNvSpPr txBox="1"/>
          <p:nvPr/>
        </p:nvSpPr>
        <p:spPr>
          <a:xfrm>
            <a:off x="1850923" y="1547300"/>
            <a:ext cx="12623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Physiology</a:t>
            </a:r>
            <a:endParaRPr/>
          </a:p>
        </p:txBody>
      </p:sp>
      <p:sp>
        <p:nvSpPr>
          <p:cNvPr id="347" name="Google Shape;347;p61"/>
          <p:cNvSpPr txBox="1"/>
          <p:nvPr/>
        </p:nvSpPr>
        <p:spPr>
          <a:xfrm>
            <a:off x="5250732" y="1547300"/>
            <a:ext cx="31706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Neurobehavioral Performance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2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>
                <a:solidFill>
                  <a:schemeClr val="lt1"/>
                </a:solidFill>
              </a:rPr>
              <a:t>Measuring circadian rhythms</a:t>
            </a:r>
            <a:endParaRPr/>
          </a:p>
        </p:txBody>
      </p:sp>
      <p:grpSp>
        <p:nvGrpSpPr>
          <p:cNvPr id="354" name="Google Shape;354;p62"/>
          <p:cNvGrpSpPr/>
          <p:nvPr/>
        </p:nvGrpSpPr>
        <p:grpSpPr>
          <a:xfrm>
            <a:off x="5775200" y="1898078"/>
            <a:ext cx="3140200" cy="4959922"/>
            <a:chOff x="5775200" y="1898078"/>
            <a:chExt cx="3140200" cy="4959922"/>
          </a:xfrm>
        </p:grpSpPr>
        <p:sp>
          <p:nvSpPr>
            <p:cNvPr id="355" name="Google Shape;355;p62"/>
            <p:cNvSpPr txBox="1"/>
            <p:nvPr/>
          </p:nvSpPr>
          <p:spPr>
            <a:xfrm>
              <a:off x="5775200" y="6334780"/>
              <a:ext cx="3140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Cajochen, </a:t>
              </a:r>
              <a:r>
                <a:rPr i="1"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J Neuroendocrinol </a:t>
              </a: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2003; 15, 432–437</a:t>
              </a:r>
              <a:endParaRPr/>
            </a:p>
          </p:txBody>
        </p:sp>
        <p:grpSp>
          <p:nvGrpSpPr>
            <p:cNvPr id="356" name="Google Shape;356;p62"/>
            <p:cNvGrpSpPr/>
            <p:nvPr/>
          </p:nvGrpSpPr>
          <p:grpSpPr>
            <a:xfrm>
              <a:off x="5898379" y="1898078"/>
              <a:ext cx="2655397" cy="4398598"/>
              <a:chOff x="5898379" y="1898078"/>
              <a:chExt cx="2655397" cy="4398598"/>
            </a:xfrm>
          </p:grpSpPr>
          <p:sp>
            <p:nvSpPr>
              <p:cNvPr id="357" name="Google Shape;357;p62"/>
              <p:cNvSpPr txBox="1"/>
              <p:nvPr/>
            </p:nvSpPr>
            <p:spPr>
              <a:xfrm>
                <a:off x="6413932" y="1898078"/>
                <a:ext cx="162429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Physiology</a:t>
                </a:r>
                <a:endParaRPr/>
              </a:p>
            </p:txBody>
          </p:sp>
          <p:grpSp>
            <p:nvGrpSpPr>
              <p:cNvPr id="358" name="Google Shape;358;p62"/>
              <p:cNvGrpSpPr/>
              <p:nvPr/>
            </p:nvGrpSpPr>
            <p:grpSpPr>
              <a:xfrm>
                <a:off x="5898379" y="2703945"/>
                <a:ext cx="2655397" cy="3592731"/>
                <a:chOff x="5898379" y="2703945"/>
                <a:chExt cx="2655397" cy="3592731"/>
              </a:xfrm>
            </p:grpSpPr>
            <p:pic>
              <p:nvPicPr>
                <p:cNvPr id="359" name="Google Shape;359;p6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27523" t="0"/>
                <a:stretch/>
              </p:blipFill>
              <p:spPr>
                <a:xfrm>
                  <a:off x="5898379" y="2944549"/>
                  <a:ext cx="2655397" cy="33521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0" name="Google Shape;360;p62"/>
                <p:cNvSpPr txBox="1"/>
                <p:nvPr/>
              </p:nvSpPr>
              <p:spPr>
                <a:xfrm>
                  <a:off x="5993836" y="2703945"/>
                  <a:ext cx="2464482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Wakefulness in sleep episode</a:t>
                  </a:r>
                  <a:endParaRPr/>
                </a:p>
              </p:txBody>
            </p:sp>
            <p:sp>
              <p:nvSpPr>
                <p:cNvPr id="361" name="Google Shape;361;p62"/>
                <p:cNvSpPr txBox="1"/>
                <p:nvPr/>
              </p:nvSpPr>
              <p:spPr>
                <a:xfrm>
                  <a:off x="6409549" y="4360871"/>
                  <a:ext cx="163305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Plasma melatonin</a:t>
                  </a:r>
                  <a:endParaRPr/>
                </a:p>
              </p:txBody>
            </p:sp>
          </p:grpSp>
        </p:grpSp>
      </p:grpSp>
      <p:grpSp>
        <p:nvGrpSpPr>
          <p:cNvPr id="362" name="Google Shape;362;p62"/>
          <p:cNvGrpSpPr/>
          <p:nvPr/>
        </p:nvGrpSpPr>
        <p:grpSpPr>
          <a:xfrm>
            <a:off x="8816032" y="1898701"/>
            <a:ext cx="3237242" cy="4959299"/>
            <a:chOff x="8816032" y="1898701"/>
            <a:chExt cx="3237242" cy="4959299"/>
          </a:xfrm>
        </p:grpSpPr>
        <p:sp>
          <p:nvSpPr>
            <p:cNvPr id="363" name="Google Shape;363;p62"/>
            <p:cNvSpPr txBox="1"/>
            <p:nvPr/>
          </p:nvSpPr>
          <p:spPr>
            <a:xfrm>
              <a:off x="9022096" y="1898701"/>
              <a:ext cx="29944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Cellular and Molecular Activity</a:t>
              </a:r>
              <a:endParaRPr/>
            </a:p>
          </p:txBody>
        </p:sp>
        <p:pic>
          <p:nvPicPr>
            <p:cNvPr id="364" name="Google Shape;364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16032" y="3484557"/>
              <a:ext cx="3136820" cy="18224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62"/>
            <p:cNvSpPr txBox="1"/>
            <p:nvPr/>
          </p:nvSpPr>
          <p:spPr>
            <a:xfrm>
              <a:off x="8985321" y="6334780"/>
              <a:ext cx="30679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Guenthner, 2014. PloS one. 9. e87573. 10.1371/journal.pone.0087573. </a:t>
              </a:r>
              <a:endParaRPr/>
            </a:p>
          </p:txBody>
        </p:sp>
      </p:grpSp>
      <p:grpSp>
        <p:nvGrpSpPr>
          <p:cNvPr id="366" name="Google Shape;366;p62"/>
          <p:cNvGrpSpPr/>
          <p:nvPr/>
        </p:nvGrpSpPr>
        <p:grpSpPr>
          <a:xfrm>
            <a:off x="548638" y="1898078"/>
            <a:ext cx="2395268" cy="4436702"/>
            <a:chOff x="548638" y="1898078"/>
            <a:chExt cx="2395268" cy="4436702"/>
          </a:xfrm>
        </p:grpSpPr>
        <p:sp>
          <p:nvSpPr>
            <p:cNvPr id="367" name="Google Shape;367;p62"/>
            <p:cNvSpPr txBox="1"/>
            <p:nvPr/>
          </p:nvSpPr>
          <p:spPr>
            <a:xfrm>
              <a:off x="738528" y="1898078"/>
              <a:ext cx="20154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Self-Report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(Experiential)</a:t>
              </a:r>
              <a:endParaRPr/>
            </a:p>
          </p:txBody>
        </p:sp>
        <p:pic>
          <p:nvPicPr>
            <p:cNvPr id="368" name="Google Shape;368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48638" y="2832704"/>
              <a:ext cx="2395268" cy="3502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62"/>
          <p:cNvGrpSpPr/>
          <p:nvPr/>
        </p:nvGrpSpPr>
        <p:grpSpPr>
          <a:xfrm>
            <a:off x="3187465" y="1898078"/>
            <a:ext cx="2464482" cy="4881620"/>
            <a:chOff x="3187465" y="1898078"/>
            <a:chExt cx="2464482" cy="4881620"/>
          </a:xfrm>
        </p:grpSpPr>
        <p:grpSp>
          <p:nvGrpSpPr>
            <p:cNvPr id="370" name="Google Shape;370;p62"/>
            <p:cNvGrpSpPr/>
            <p:nvPr/>
          </p:nvGrpSpPr>
          <p:grpSpPr>
            <a:xfrm>
              <a:off x="3187465" y="1898078"/>
              <a:ext cx="2464482" cy="4881620"/>
              <a:chOff x="3187465" y="1898078"/>
              <a:chExt cx="2464482" cy="4881620"/>
            </a:xfrm>
          </p:grpSpPr>
          <p:grpSp>
            <p:nvGrpSpPr>
              <p:cNvPr id="371" name="Google Shape;371;p62"/>
              <p:cNvGrpSpPr/>
              <p:nvPr/>
            </p:nvGrpSpPr>
            <p:grpSpPr>
              <a:xfrm>
                <a:off x="3187465" y="1898078"/>
                <a:ext cx="2464482" cy="3914905"/>
                <a:chOff x="3551689" y="2535514"/>
                <a:chExt cx="2464482" cy="3914905"/>
              </a:xfrm>
            </p:grpSpPr>
            <p:sp>
              <p:nvSpPr>
                <p:cNvPr id="372" name="Google Shape;372;p62"/>
                <p:cNvSpPr txBox="1"/>
                <p:nvPr/>
              </p:nvSpPr>
              <p:spPr>
                <a:xfrm>
                  <a:off x="3882187" y="2535514"/>
                  <a:ext cx="1811778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A50021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Actigraphy</a:t>
                  </a:r>
                  <a:endParaRPr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A50021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(Behavioral)</a:t>
                  </a:r>
                  <a:endParaRPr/>
                </a:p>
              </p:txBody>
            </p:sp>
            <p:grpSp>
              <p:nvGrpSpPr>
                <p:cNvPr id="373" name="Google Shape;373;p62"/>
                <p:cNvGrpSpPr/>
                <p:nvPr/>
              </p:nvGrpSpPr>
              <p:grpSpPr>
                <a:xfrm>
                  <a:off x="3551689" y="3766780"/>
                  <a:ext cx="2464482" cy="2683639"/>
                  <a:chOff x="6132447" y="1299318"/>
                  <a:chExt cx="4077429" cy="4440019"/>
                </a:xfrm>
              </p:grpSpPr>
              <p:pic>
                <p:nvPicPr>
                  <p:cNvPr id="374" name="Google Shape;374;p62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6132447" y="1299318"/>
                    <a:ext cx="4077429" cy="2326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5" name="Google Shape;375;p6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6132447" y="1531923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6" name="Google Shape;376;p62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6132447" y="2113436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7" name="Google Shape;377;p62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b="0" l="0" r="0" t="0"/>
                  <a:stretch/>
                </p:blipFill>
                <p:spPr>
                  <a:xfrm>
                    <a:off x="6132447" y="2694948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8" name="Google Shape;378;p62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b="0" l="0" r="0" t="0"/>
                  <a:stretch/>
                </p:blipFill>
                <p:spPr>
                  <a:xfrm>
                    <a:off x="6132447" y="3276461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9" name="Google Shape;379;p6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>
                    <a:off x="6132447" y="3857973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0" name="Google Shape;380;p62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b="0" l="0" r="0" t="0"/>
                  <a:stretch/>
                </p:blipFill>
                <p:spPr>
                  <a:xfrm>
                    <a:off x="6132447" y="4439486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1" name="Google Shape;381;p62"/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 b="0" l="0" r="0" t="0"/>
                  <a:stretch/>
                </p:blipFill>
                <p:spPr>
                  <a:xfrm>
                    <a:off x="6132447" y="5020998"/>
                    <a:ext cx="4077429" cy="581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2" name="Google Shape;382;p62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b="0" l="0" r="0" t="0"/>
                  <a:stretch/>
                </p:blipFill>
                <p:spPr>
                  <a:xfrm>
                    <a:off x="6132447" y="5602511"/>
                    <a:ext cx="4077429" cy="1368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83" name="Google Shape;383;p62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3624390" y="5709035"/>
                <a:ext cx="1929838" cy="10706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4" name="Google Shape;384;p62"/>
            <p:cNvSpPr txBox="1"/>
            <p:nvPr/>
          </p:nvSpPr>
          <p:spPr>
            <a:xfrm>
              <a:off x="4113056" y="2798807"/>
              <a:ext cx="95250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24 hours</a:t>
              </a:r>
              <a:endParaRPr/>
            </a:p>
          </p:txBody>
        </p:sp>
        <p:cxnSp>
          <p:nvCxnSpPr>
            <p:cNvPr id="385" name="Google Shape;385;p62"/>
            <p:cNvCxnSpPr>
              <a:stCxn id="384" idx="1"/>
            </p:cNvCxnSpPr>
            <p:nvPr/>
          </p:nvCxnSpPr>
          <p:spPr>
            <a:xfrm rot="10800000">
              <a:off x="3517856" y="2968084"/>
              <a:ext cx="5952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86" name="Google Shape;386;p62"/>
            <p:cNvCxnSpPr/>
            <p:nvPr/>
          </p:nvCxnSpPr>
          <p:spPr>
            <a:xfrm>
              <a:off x="5042362" y="2974554"/>
              <a:ext cx="511866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What are circadian rhythms good for? Drug targets</a:t>
            </a:r>
            <a:endParaRPr/>
          </a:p>
        </p:txBody>
      </p:sp>
      <p:pic>
        <p:nvPicPr>
          <p:cNvPr id="392" name="Google Shape;392;p63"/>
          <p:cNvPicPr preferRelativeResize="0"/>
          <p:nvPr/>
        </p:nvPicPr>
        <p:blipFill rotWithShape="1">
          <a:blip r:embed="rId3">
            <a:alphaModFix/>
          </a:blip>
          <a:srcRect b="7381" l="0" r="46135" t="0"/>
          <a:stretch/>
        </p:blipFill>
        <p:spPr>
          <a:xfrm>
            <a:off x="2751701" y="1548580"/>
            <a:ext cx="3344299" cy="510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3"/>
          <p:cNvPicPr preferRelativeResize="0"/>
          <p:nvPr/>
        </p:nvPicPr>
        <p:blipFill rotWithShape="1">
          <a:blip r:embed="rId3">
            <a:alphaModFix/>
          </a:blip>
          <a:srcRect b="42683" l="53359" r="5611" t="0"/>
          <a:stretch/>
        </p:blipFill>
        <p:spPr>
          <a:xfrm>
            <a:off x="8996516" y="2153879"/>
            <a:ext cx="3001297" cy="372335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3"/>
          <p:cNvSpPr txBox="1"/>
          <p:nvPr/>
        </p:nvSpPr>
        <p:spPr>
          <a:xfrm>
            <a:off x="420329" y="2892170"/>
            <a:ext cx="2510811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Overlap between genes that show circadian variation, genes associated with disease, and genes that are drug targets</a:t>
            </a:r>
            <a:endParaRPr/>
          </a:p>
        </p:txBody>
      </p:sp>
      <p:sp>
        <p:nvSpPr>
          <p:cNvPr id="395" name="Google Shape;395;p63"/>
          <p:cNvSpPr txBox="1"/>
          <p:nvPr/>
        </p:nvSpPr>
        <p:spPr>
          <a:xfrm>
            <a:off x="6335098" y="2584394"/>
            <a:ext cx="280152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Example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rgbClr val="FFBD1C"/>
              </a:buClr>
              <a:buSzPts val="2000"/>
              <a:buFont typeface="Noto Sans Symbols"/>
              <a:buChar char="▪"/>
            </a:pPr>
            <a:r>
              <a:rPr i="1"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Ptgs1</a:t>
            </a:r>
            <a:r>
              <a:rPr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(</a:t>
            </a:r>
            <a:r>
              <a:rPr i="1"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Cox-1</a:t>
            </a:r>
            <a:r>
              <a:rPr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) a target of aspirin, shows circadian variation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rgbClr val="FFBD1C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Aspirin has a half-life of 6 hours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rgbClr val="FFBD1C"/>
              </a:buClr>
              <a:buSzPts val="2000"/>
              <a:buFont typeface="Noto Sans Symbols"/>
              <a:buChar char="▪"/>
            </a:pPr>
            <a:r>
              <a:rPr i="1"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Mir22hg</a:t>
            </a:r>
            <a:r>
              <a:rPr lang="en-US" sz="20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targets PTGS1, also shows circadian variation</a:t>
            </a:r>
            <a:endParaRPr/>
          </a:p>
        </p:txBody>
      </p:sp>
      <p:sp>
        <p:nvSpPr>
          <p:cNvPr id="396" name="Google Shape;396;p63"/>
          <p:cNvSpPr txBox="1"/>
          <p:nvPr/>
        </p:nvSpPr>
        <p:spPr>
          <a:xfrm>
            <a:off x="0" y="6550223"/>
            <a:ext cx="41969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Zhang, Hogenesch 2014;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PNAS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111 (45): 16219–16224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" name="Google Shape;401;p64"/>
          <p:cNvCxnSpPr>
            <a:stCxn id="402" idx="3"/>
            <a:endCxn id="403" idx="0"/>
          </p:cNvCxnSpPr>
          <p:nvPr/>
        </p:nvCxnSpPr>
        <p:spPr>
          <a:xfrm>
            <a:off x="4997071" y="3540647"/>
            <a:ext cx="1151700" cy="1239300"/>
          </a:xfrm>
          <a:prstGeom prst="bentConnector2">
            <a:avLst/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4" name="Google Shape;404;p64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Feedback regulation of the circadian timing system by health behaviors</a:t>
            </a:r>
            <a:endParaRPr/>
          </a:p>
        </p:txBody>
      </p:sp>
      <p:grpSp>
        <p:nvGrpSpPr>
          <p:cNvPr id="405" name="Google Shape;405;p64"/>
          <p:cNvGrpSpPr/>
          <p:nvPr/>
        </p:nvGrpSpPr>
        <p:grpSpPr>
          <a:xfrm>
            <a:off x="6402676" y="1511166"/>
            <a:ext cx="4065673" cy="3830091"/>
            <a:chOff x="6402676" y="1511166"/>
            <a:chExt cx="4065673" cy="3830091"/>
          </a:xfrm>
        </p:grpSpPr>
        <p:pic>
          <p:nvPicPr>
            <p:cNvPr id="406" name="Google Shape;406;p64"/>
            <p:cNvPicPr preferRelativeResize="0"/>
            <p:nvPr/>
          </p:nvPicPr>
          <p:blipFill rotWithShape="1">
            <a:blip r:embed="rId3">
              <a:alphaModFix/>
            </a:blip>
            <a:srcRect b="8864" l="6693" r="6463" t="9324"/>
            <a:stretch/>
          </p:blipFill>
          <p:spPr>
            <a:xfrm>
              <a:off x="6402676" y="1511166"/>
              <a:ext cx="4065673" cy="3830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64"/>
            <p:cNvPicPr preferRelativeResize="0"/>
            <p:nvPr/>
          </p:nvPicPr>
          <p:blipFill rotWithShape="1">
            <a:blip r:embed="rId4">
              <a:alphaModFix/>
            </a:blip>
            <a:srcRect b="52192" l="75796" r="4023" t="27638"/>
            <a:stretch/>
          </p:blipFill>
          <p:spPr>
            <a:xfrm flipH="1">
              <a:off x="7465635" y="2489508"/>
              <a:ext cx="1045688" cy="1045103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64"/>
          <p:cNvGrpSpPr/>
          <p:nvPr/>
        </p:nvGrpSpPr>
        <p:grpSpPr>
          <a:xfrm>
            <a:off x="6919583" y="1987321"/>
            <a:ext cx="2629369" cy="1928223"/>
            <a:chOff x="6919583" y="1987321"/>
            <a:chExt cx="2629369" cy="1928223"/>
          </a:xfrm>
        </p:grpSpPr>
        <p:pic>
          <p:nvPicPr>
            <p:cNvPr id="409" name="Google Shape;409;p64"/>
            <p:cNvPicPr preferRelativeResize="0"/>
            <p:nvPr/>
          </p:nvPicPr>
          <p:blipFill rotWithShape="1">
            <a:blip r:embed="rId4">
              <a:alphaModFix/>
            </a:blip>
            <a:srcRect b="76813" l="75582" r="4206" t="3007"/>
            <a:stretch/>
          </p:blipFill>
          <p:spPr>
            <a:xfrm flipH="1">
              <a:off x="6919583" y="3273045"/>
              <a:ext cx="546052" cy="545239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0" name="Google Shape;410;p64"/>
            <p:cNvPicPr preferRelativeResize="0"/>
            <p:nvPr/>
          </p:nvPicPr>
          <p:blipFill rotWithShape="1">
            <a:blip r:embed="rId4">
              <a:alphaModFix/>
            </a:blip>
            <a:srcRect b="52192" l="4114" r="75694" t="27388"/>
            <a:stretch/>
          </p:blipFill>
          <p:spPr>
            <a:xfrm flipH="1">
              <a:off x="8984239" y="1987321"/>
              <a:ext cx="564713" cy="57111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1" name="Google Shape;411;p64"/>
            <p:cNvPicPr preferRelativeResize="0"/>
            <p:nvPr/>
          </p:nvPicPr>
          <p:blipFill rotWithShape="1">
            <a:blip r:embed="rId4">
              <a:alphaModFix/>
            </a:blip>
            <a:srcRect b="27567" l="3992" r="75827" t="52313"/>
            <a:stretch/>
          </p:blipFill>
          <p:spPr>
            <a:xfrm flipH="1">
              <a:off x="8527499" y="3348197"/>
              <a:ext cx="569038" cy="56734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2" name="Google Shape;412;p64"/>
            <p:cNvPicPr preferRelativeResize="0"/>
            <p:nvPr/>
          </p:nvPicPr>
          <p:blipFill rotWithShape="1">
            <a:blip r:embed="rId4">
              <a:alphaModFix/>
            </a:blip>
            <a:srcRect b="2954" l="28191" r="51629" t="76667"/>
            <a:stretch/>
          </p:blipFill>
          <p:spPr>
            <a:xfrm flipH="1">
              <a:off x="7052038" y="1994473"/>
              <a:ext cx="551376" cy="55681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p64"/>
          <p:cNvSpPr txBox="1"/>
          <p:nvPr/>
        </p:nvSpPr>
        <p:spPr>
          <a:xfrm>
            <a:off x="6550637" y="6317430"/>
            <a:ext cx="3972213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Physiology, Behavior, Performance</a:t>
            </a:r>
            <a:endParaRPr/>
          </a:p>
        </p:txBody>
      </p:sp>
      <p:grpSp>
        <p:nvGrpSpPr>
          <p:cNvPr id="414" name="Google Shape;414;p64"/>
          <p:cNvGrpSpPr/>
          <p:nvPr/>
        </p:nvGrpSpPr>
        <p:grpSpPr>
          <a:xfrm>
            <a:off x="801325" y="1625601"/>
            <a:ext cx="4195746" cy="3830091"/>
            <a:chOff x="1124857" y="1625601"/>
            <a:chExt cx="4195746" cy="3830091"/>
          </a:xfrm>
        </p:grpSpPr>
        <p:grpSp>
          <p:nvGrpSpPr>
            <p:cNvPr id="415" name="Google Shape;415;p64"/>
            <p:cNvGrpSpPr/>
            <p:nvPr/>
          </p:nvGrpSpPr>
          <p:grpSpPr>
            <a:xfrm>
              <a:off x="1275050" y="1780131"/>
              <a:ext cx="3895361" cy="3521031"/>
              <a:chOff x="1258154" y="1719945"/>
              <a:chExt cx="3895361" cy="3521031"/>
            </a:xfrm>
          </p:grpSpPr>
          <p:grpSp>
            <p:nvGrpSpPr>
              <p:cNvPr id="416" name="Google Shape;416;p64"/>
              <p:cNvGrpSpPr/>
              <p:nvPr/>
            </p:nvGrpSpPr>
            <p:grpSpPr>
              <a:xfrm>
                <a:off x="1258154" y="2245613"/>
                <a:ext cx="3895361" cy="2995363"/>
                <a:chOff x="991776" y="1566432"/>
                <a:chExt cx="3895361" cy="2995363"/>
              </a:xfrm>
            </p:grpSpPr>
            <p:grpSp>
              <p:nvGrpSpPr>
                <p:cNvPr id="417" name="Google Shape;417;p64"/>
                <p:cNvGrpSpPr/>
                <p:nvPr/>
              </p:nvGrpSpPr>
              <p:grpSpPr>
                <a:xfrm>
                  <a:off x="2859401" y="1566432"/>
                  <a:ext cx="1790876" cy="1460177"/>
                  <a:chOff x="2060138" y="1566432"/>
                  <a:chExt cx="1790876" cy="1460177"/>
                </a:xfrm>
              </p:grpSpPr>
              <p:pic>
                <p:nvPicPr>
                  <p:cNvPr id="418" name="Google Shape;418;p6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30449" l="30645" r="53378" t="53472"/>
                  <a:stretch/>
                </p:blipFill>
                <p:spPr>
                  <a:xfrm>
                    <a:off x="2407760" y="1566432"/>
                    <a:ext cx="1095632" cy="1102584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19" name="Google Shape;419;p64"/>
                  <p:cNvSpPr txBox="1"/>
                  <p:nvPr/>
                </p:nvSpPr>
                <p:spPr>
                  <a:xfrm>
                    <a:off x="2060138" y="2657277"/>
                    <a:ext cx="179087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rgbClr val="000000"/>
                        </a:solidFill>
                        <a:latin typeface="Constantia"/>
                        <a:ea typeface="Constantia"/>
                        <a:cs typeface="Constantia"/>
                        <a:sym typeface="Constantia"/>
                      </a:rPr>
                      <a:t>Eating Schedule</a:t>
                    </a:r>
                    <a:endParaRPr/>
                  </a:p>
                </p:txBody>
              </p:sp>
            </p:grpSp>
            <p:grpSp>
              <p:nvGrpSpPr>
                <p:cNvPr id="420" name="Google Shape;420;p64"/>
                <p:cNvGrpSpPr/>
                <p:nvPr/>
              </p:nvGrpSpPr>
              <p:grpSpPr>
                <a:xfrm>
                  <a:off x="2622542" y="3105377"/>
                  <a:ext cx="2264595" cy="1455968"/>
                  <a:chOff x="2622542" y="3102441"/>
                  <a:chExt cx="2264595" cy="1455968"/>
                </a:xfrm>
              </p:grpSpPr>
              <p:pic>
                <p:nvPicPr>
                  <p:cNvPr id="421" name="Google Shape;421;p6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30449" l="53529" r="30735" t="53472"/>
                  <a:stretch/>
                </p:blipFill>
                <p:spPr>
                  <a:xfrm>
                    <a:off x="3215263" y="3102441"/>
                    <a:ext cx="1079157" cy="1102584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22" name="Google Shape;422;p64"/>
                  <p:cNvSpPr txBox="1"/>
                  <p:nvPr/>
                </p:nvSpPr>
                <p:spPr>
                  <a:xfrm>
                    <a:off x="2622542" y="4189077"/>
                    <a:ext cx="226459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rgbClr val="000000"/>
                        </a:solidFill>
                        <a:latin typeface="Constantia"/>
                        <a:ea typeface="Constantia"/>
                        <a:cs typeface="Constantia"/>
                        <a:sym typeface="Constantia"/>
                      </a:rPr>
                      <a:t>Light/Dark Exposure</a:t>
                    </a:r>
                    <a:endParaRPr/>
                  </a:p>
                </p:txBody>
              </p:sp>
            </p:grpSp>
            <p:grpSp>
              <p:nvGrpSpPr>
                <p:cNvPr id="423" name="Google Shape;423;p64"/>
                <p:cNvGrpSpPr/>
                <p:nvPr/>
              </p:nvGrpSpPr>
              <p:grpSpPr>
                <a:xfrm>
                  <a:off x="991776" y="1572353"/>
                  <a:ext cx="1825436" cy="1448335"/>
                  <a:chOff x="2042858" y="4459798"/>
                  <a:chExt cx="1825436" cy="1448335"/>
                </a:xfrm>
              </p:grpSpPr>
              <p:pic>
                <p:nvPicPr>
                  <p:cNvPr id="424" name="Google Shape;424;p6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53443" l="76348" r="7675" t="30824"/>
                  <a:stretch/>
                </p:blipFill>
                <p:spPr>
                  <a:xfrm>
                    <a:off x="2424235" y="4459798"/>
                    <a:ext cx="1095633" cy="1079003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25" name="Google Shape;425;p64"/>
                  <p:cNvSpPr txBox="1"/>
                  <p:nvPr/>
                </p:nvSpPr>
                <p:spPr>
                  <a:xfrm>
                    <a:off x="2042858" y="5538801"/>
                    <a:ext cx="182543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rgbClr val="000000"/>
                        </a:solidFill>
                        <a:latin typeface="Constantia"/>
                        <a:ea typeface="Constantia"/>
                        <a:cs typeface="Constantia"/>
                        <a:sym typeface="Constantia"/>
                      </a:rPr>
                      <a:t>Physical Activity</a:t>
                    </a:r>
                    <a:endParaRPr/>
                  </a:p>
                </p:txBody>
              </p:sp>
            </p:grpSp>
            <p:grpSp>
              <p:nvGrpSpPr>
                <p:cNvPr id="426" name="Google Shape;426;p64"/>
                <p:cNvGrpSpPr/>
                <p:nvPr/>
              </p:nvGrpSpPr>
              <p:grpSpPr>
                <a:xfrm>
                  <a:off x="1353478" y="3104927"/>
                  <a:ext cx="1102032" cy="1456868"/>
                  <a:chOff x="1366754" y="3107414"/>
                  <a:chExt cx="1102032" cy="1456868"/>
                </a:xfrm>
              </p:grpSpPr>
              <p:pic>
                <p:nvPicPr>
                  <p:cNvPr id="427" name="Google Shape;427;p64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3964" l="51899" r="31885" t="79940"/>
                  <a:stretch/>
                </p:blipFill>
                <p:spPr>
                  <a:xfrm>
                    <a:off x="1366754" y="3107414"/>
                    <a:ext cx="1102032" cy="109387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28" name="Google Shape;428;p64"/>
                  <p:cNvSpPr txBox="1"/>
                  <p:nvPr/>
                </p:nvSpPr>
                <p:spPr>
                  <a:xfrm>
                    <a:off x="1559338" y="4194950"/>
                    <a:ext cx="71686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rgbClr val="000000"/>
                        </a:solidFill>
                        <a:latin typeface="Constantia"/>
                        <a:ea typeface="Constantia"/>
                        <a:cs typeface="Constantia"/>
                        <a:sym typeface="Constantia"/>
                      </a:rPr>
                      <a:t>Sleep</a:t>
                    </a:r>
                    <a:endParaRPr/>
                  </a:p>
                </p:txBody>
              </p:sp>
            </p:grpSp>
          </p:grpSp>
          <p:sp>
            <p:nvSpPr>
              <p:cNvPr id="429" name="Google Shape;429;p64"/>
              <p:cNvSpPr txBox="1"/>
              <p:nvPr/>
            </p:nvSpPr>
            <p:spPr>
              <a:xfrm>
                <a:off x="2173725" y="1719945"/>
                <a:ext cx="206421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Health Behaviors</a:t>
                </a:r>
                <a:endParaRPr/>
              </a:p>
            </p:txBody>
          </p:sp>
        </p:grpSp>
        <p:sp>
          <p:nvSpPr>
            <p:cNvPr id="402" name="Google Shape;402;p64"/>
            <p:cNvSpPr/>
            <p:nvPr/>
          </p:nvSpPr>
          <p:spPr>
            <a:xfrm>
              <a:off x="1124857" y="1625601"/>
              <a:ext cx="4195746" cy="3830091"/>
            </a:xfrm>
            <a:prstGeom prst="rect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cxnSp>
        <p:nvCxnSpPr>
          <p:cNvPr id="430" name="Google Shape;430;p64"/>
          <p:cNvCxnSpPr>
            <a:stCxn id="431" idx="2"/>
          </p:cNvCxnSpPr>
          <p:nvPr/>
        </p:nvCxnSpPr>
        <p:spPr>
          <a:xfrm>
            <a:off x="7481481" y="5980147"/>
            <a:ext cx="7800" cy="337200"/>
          </a:xfrm>
          <a:prstGeom prst="straightConnector1">
            <a:avLst/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2" name="Google Shape;432;p64"/>
          <p:cNvCxnSpPr>
            <a:stCxn id="433" idx="2"/>
          </p:cNvCxnSpPr>
          <p:nvPr/>
        </p:nvCxnSpPr>
        <p:spPr>
          <a:xfrm>
            <a:off x="9548002" y="5980867"/>
            <a:ext cx="900" cy="346800"/>
          </a:xfrm>
          <a:prstGeom prst="straightConnector1">
            <a:avLst/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4" name="Google Shape;434;p64"/>
          <p:cNvCxnSpPr>
            <a:stCxn id="413" idx="1"/>
            <a:endCxn id="402" idx="2"/>
          </p:cNvCxnSpPr>
          <p:nvPr/>
        </p:nvCxnSpPr>
        <p:spPr>
          <a:xfrm rot="10800000">
            <a:off x="2899337" y="5455696"/>
            <a:ext cx="3651300" cy="1046400"/>
          </a:xfrm>
          <a:prstGeom prst="bentConnector2">
            <a:avLst/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5" name="Google Shape;435;p64"/>
          <p:cNvCxnSpPr>
            <a:endCxn id="407" idx="6"/>
          </p:cNvCxnSpPr>
          <p:nvPr/>
        </p:nvCxnSpPr>
        <p:spPr>
          <a:xfrm>
            <a:off x="4996935" y="3012060"/>
            <a:ext cx="2468700" cy="0"/>
          </a:xfrm>
          <a:prstGeom prst="straightConnector1">
            <a:avLst/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6" name="Google Shape;436;p64"/>
          <p:cNvCxnSpPr/>
          <p:nvPr/>
        </p:nvCxnSpPr>
        <p:spPr>
          <a:xfrm rot="5400000">
            <a:off x="7138448" y="3899196"/>
            <a:ext cx="1273500" cy="457500"/>
          </a:xfrm>
          <a:prstGeom prst="bentConnector3">
            <a:avLst>
              <a:gd fmla="val 50000" name="adj1"/>
            </a:avLst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7" name="Google Shape;437;p64"/>
          <p:cNvCxnSpPr/>
          <p:nvPr/>
        </p:nvCxnSpPr>
        <p:spPr>
          <a:xfrm>
            <a:off x="8003945" y="3491196"/>
            <a:ext cx="1603500" cy="1273500"/>
          </a:xfrm>
          <a:prstGeom prst="bentConnector3">
            <a:avLst>
              <a:gd fmla="val 50000" name="adj1"/>
            </a:avLst>
          </a:prstGeom>
          <a:noFill/>
          <a:ln cap="flat" cmpd="sng" w="57150">
            <a:solidFill>
              <a:srgbClr val="00359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8" name="Google Shape;438;p64"/>
          <p:cNvSpPr txBox="1"/>
          <p:nvPr/>
        </p:nvSpPr>
        <p:spPr>
          <a:xfrm>
            <a:off x="7264" y="6327778"/>
            <a:ext cx="25824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Adapted from Videnovic,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Nat Rev Neurol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2014. 10:683–693</a:t>
            </a:r>
            <a:endParaRPr sz="14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439" name="Google Shape;439;p64"/>
          <p:cNvGrpSpPr/>
          <p:nvPr/>
        </p:nvGrpSpPr>
        <p:grpSpPr>
          <a:xfrm>
            <a:off x="5516935" y="4779817"/>
            <a:ext cx="2897377" cy="1200330"/>
            <a:chOff x="4381057" y="4707660"/>
            <a:chExt cx="2897377" cy="1200330"/>
          </a:xfrm>
        </p:grpSpPr>
        <p:sp>
          <p:nvSpPr>
            <p:cNvPr id="431" name="Google Shape;431;p64"/>
            <p:cNvSpPr txBox="1"/>
            <p:nvPr/>
          </p:nvSpPr>
          <p:spPr>
            <a:xfrm>
              <a:off x="5412771" y="4707661"/>
              <a:ext cx="1865663" cy="1200329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Body Function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Metabolism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Immunity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Inflammation</a:t>
              </a:r>
              <a:endParaRPr/>
            </a:p>
          </p:txBody>
        </p:sp>
        <p:grpSp>
          <p:nvGrpSpPr>
            <p:cNvPr id="440" name="Google Shape;440;p64"/>
            <p:cNvGrpSpPr/>
            <p:nvPr/>
          </p:nvGrpSpPr>
          <p:grpSpPr>
            <a:xfrm>
              <a:off x="4381057" y="4707660"/>
              <a:ext cx="1232027" cy="1200330"/>
              <a:chOff x="10662998" y="4825281"/>
              <a:chExt cx="1232027" cy="1200330"/>
            </a:xfrm>
          </p:grpSpPr>
          <p:pic>
            <p:nvPicPr>
              <p:cNvPr id="403" name="Google Shape;403;p6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694695" y="4825281"/>
                <a:ext cx="1200330" cy="120033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41" name="Google Shape;441;p64"/>
              <p:cNvGrpSpPr/>
              <p:nvPr/>
            </p:nvGrpSpPr>
            <p:grpSpPr>
              <a:xfrm>
                <a:off x="10662998" y="4931380"/>
                <a:ext cx="229453" cy="977699"/>
                <a:chOff x="10766876" y="4954856"/>
                <a:chExt cx="229453" cy="977699"/>
              </a:xfrm>
            </p:grpSpPr>
            <p:pic>
              <p:nvPicPr>
                <p:cNvPr id="442" name="Google Shape;442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76813" l="75582" r="4206" t="3007"/>
                <a:stretch/>
              </p:blipFill>
              <p:spPr>
                <a:xfrm flipH="1">
                  <a:off x="10771510" y="5712698"/>
                  <a:ext cx="220185" cy="219857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3" name="Google Shape;443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52192" l="4114" r="75694" t="27388"/>
                <a:stretch/>
              </p:blipFill>
              <p:spPr>
                <a:xfrm flipH="1">
                  <a:off x="10767748" y="4954856"/>
                  <a:ext cx="227709" cy="230291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4" name="Google Shape;444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7567" l="3992" r="75827" t="52313"/>
                <a:stretch/>
              </p:blipFill>
              <p:spPr>
                <a:xfrm flipH="1">
                  <a:off x="10766876" y="5334537"/>
                  <a:ext cx="229453" cy="228771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445" name="Google Shape;445;p64"/>
          <p:cNvGrpSpPr/>
          <p:nvPr/>
        </p:nvGrpSpPr>
        <p:grpSpPr>
          <a:xfrm>
            <a:off x="8567659" y="4775052"/>
            <a:ext cx="2816697" cy="1211300"/>
            <a:chOff x="9672292" y="4718316"/>
            <a:chExt cx="2816697" cy="1211300"/>
          </a:xfrm>
        </p:grpSpPr>
        <p:sp>
          <p:nvSpPr>
            <p:cNvPr id="433" name="Google Shape;433;p64"/>
            <p:cNvSpPr txBox="1"/>
            <p:nvPr/>
          </p:nvSpPr>
          <p:spPr>
            <a:xfrm>
              <a:off x="9672292" y="4723802"/>
              <a:ext cx="1960685" cy="1200329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Brain Function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Vigilance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Cognition</a:t>
              </a:r>
              <a:endParaRPr/>
            </a:p>
            <a:p>
              <a:pPr indent="-115888" lvl="0" marL="115888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Emotion</a:t>
              </a:r>
              <a:endParaRPr/>
            </a:p>
          </p:txBody>
        </p:sp>
        <p:grpSp>
          <p:nvGrpSpPr>
            <p:cNvPr id="446" name="Google Shape;446;p64"/>
            <p:cNvGrpSpPr/>
            <p:nvPr/>
          </p:nvGrpSpPr>
          <p:grpSpPr>
            <a:xfrm>
              <a:off x="11755704" y="4718316"/>
              <a:ext cx="733285" cy="1211300"/>
              <a:chOff x="5671626" y="4802610"/>
              <a:chExt cx="733285" cy="1211300"/>
            </a:xfrm>
          </p:grpSpPr>
          <p:grpSp>
            <p:nvGrpSpPr>
              <p:cNvPr id="447" name="Google Shape;447;p64"/>
              <p:cNvGrpSpPr/>
              <p:nvPr/>
            </p:nvGrpSpPr>
            <p:grpSpPr>
              <a:xfrm>
                <a:off x="5671626" y="4802610"/>
                <a:ext cx="365935" cy="1211300"/>
                <a:chOff x="5515789" y="4878101"/>
                <a:chExt cx="365935" cy="1211300"/>
              </a:xfrm>
            </p:grpSpPr>
            <p:pic>
              <p:nvPicPr>
                <p:cNvPr id="448" name="Google Shape;448;p64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5515789" y="4878101"/>
                  <a:ext cx="365935" cy="3659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9" name="Google Shape;449;p6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5515789" y="5300784"/>
                  <a:ext cx="365935" cy="3659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0" name="Google Shape;450;p64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5515789" y="5723466"/>
                  <a:ext cx="365935" cy="3659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51" name="Google Shape;451;p64"/>
              <p:cNvGrpSpPr/>
              <p:nvPr/>
            </p:nvGrpSpPr>
            <p:grpSpPr>
              <a:xfrm>
                <a:off x="6175458" y="4919410"/>
                <a:ext cx="229453" cy="977699"/>
                <a:chOff x="10766876" y="4954856"/>
                <a:chExt cx="229453" cy="977699"/>
              </a:xfrm>
            </p:grpSpPr>
            <p:pic>
              <p:nvPicPr>
                <p:cNvPr id="452" name="Google Shape;452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76813" l="75582" r="4206" t="3007"/>
                <a:stretch/>
              </p:blipFill>
              <p:spPr>
                <a:xfrm flipH="1">
                  <a:off x="10771510" y="5712698"/>
                  <a:ext cx="220185" cy="219857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3" name="Google Shape;453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52192" l="4114" r="75694" t="27388"/>
                <a:stretch/>
              </p:blipFill>
              <p:spPr>
                <a:xfrm flipH="1">
                  <a:off x="10767748" y="4954856"/>
                  <a:ext cx="227709" cy="230291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4" name="Google Shape;454;p6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7567" l="3992" r="75827" t="52313"/>
                <a:stretch/>
              </p:blipFill>
              <p:spPr>
                <a:xfrm flipH="1">
                  <a:off x="10766876" y="5334537"/>
                  <a:ext cx="229453" cy="228771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 txBox="1"/>
          <p:nvPr>
            <p:ph type="ctrTitle"/>
          </p:nvPr>
        </p:nvSpPr>
        <p:spPr>
          <a:xfrm>
            <a:off x="680327" y="1607274"/>
            <a:ext cx="8144135" cy="1373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Sleep and circadian rhythms: The foundation of a healthy lifestyle</a:t>
            </a:r>
            <a:endParaRPr/>
          </a:p>
        </p:txBody>
      </p:sp>
      <p:sp>
        <p:nvSpPr>
          <p:cNvPr id="187" name="Google Shape;187;p47"/>
          <p:cNvSpPr txBox="1"/>
          <p:nvPr/>
        </p:nvSpPr>
        <p:spPr>
          <a:xfrm>
            <a:off x="9121970" y="3279012"/>
            <a:ext cx="3070030" cy="1924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003594"/>
                </a:solidFill>
                <a:latin typeface="Constantia"/>
                <a:ea typeface="Constantia"/>
                <a:cs typeface="Constantia"/>
                <a:sym typeface="Constantia"/>
              </a:rPr>
              <a:t>Lifestyle Medicine Research Summit: From Molecule to Model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003594"/>
                </a:solidFill>
                <a:latin typeface="Constantia"/>
                <a:ea typeface="Constantia"/>
                <a:cs typeface="Constantia"/>
                <a:sym typeface="Constantia"/>
              </a:rPr>
              <a:t>Pittsburgh, PA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003594"/>
                </a:solidFill>
                <a:latin typeface="Constantia"/>
                <a:ea typeface="Constantia"/>
                <a:cs typeface="Constantia"/>
                <a:sym typeface="Constantia"/>
              </a:rPr>
              <a:t>December 4-5, 2019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1B05C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7205E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88" name="Google Shape;188;p47"/>
          <p:cNvSpPr txBox="1"/>
          <p:nvPr>
            <p:ph idx="1" type="subTitle"/>
          </p:nvPr>
        </p:nvSpPr>
        <p:spPr>
          <a:xfrm>
            <a:off x="680327" y="3267603"/>
            <a:ext cx="8144135" cy="2462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Palatino Linotype"/>
                <a:ea typeface="Palatino Linotype"/>
                <a:cs typeface="Palatino Linotype"/>
                <a:sym typeface="Palatino Linotype"/>
              </a:rPr>
              <a:t>Daniel J. Buysse, MD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Palatino Linotype"/>
                <a:ea typeface="Palatino Linotype"/>
                <a:cs typeface="Palatino Linotype"/>
                <a:sym typeface="Palatino Linotype"/>
              </a:rPr>
              <a:t>UPMC Professor of Sleep Medicine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Palatino Linotype"/>
                <a:ea typeface="Palatino Linotype"/>
                <a:cs typeface="Palatino Linotype"/>
                <a:sym typeface="Palatino Linotype"/>
              </a:rPr>
              <a:t>Professor of Psychiatry and Clinical and Translational Science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Palatino Linotype"/>
                <a:ea typeface="Palatino Linotype"/>
                <a:cs typeface="Palatino Linotype"/>
                <a:sym typeface="Palatino Linotype"/>
              </a:rPr>
              <a:t>University of Pittsburgh School of Medicine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rgbClr val="FFB81C"/>
                </a:solidFill>
                <a:hlinkClick r:id="rId3"/>
              </a:rPr>
              <a:t>buyssedj@upmc.edu</a:t>
            </a:r>
            <a:r>
              <a:rPr lang="en-US" sz="2000">
                <a:solidFill>
                  <a:srgbClr val="FFB81C"/>
                </a:solidFill>
              </a:rPr>
              <a:t>, </a:t>
            </a:r>
            <a:r>
              <a:rPr lang="en-US" sz="2000" u="sng">
                <a:solidFill>
                  <a:srgbClr val="FFB81C"/>
                </a:solidFill>
                <a:hlinkClick r:id="rId4"/>
              </a:rPr>
              <a:t>www.sleep.pitt.edu</a:t>
            </a:r>
            <a:endParaRPr sz="2000">
              <a:solidFill>
                <a:srgbClr val="FFB81C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9" name="Google Shape;18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22" y="5413075"/>
            <a:ext cx="4100513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The sleep/wake cycle is the most enduring and obvious manifestation of the circadian timing system</a:t>
            </a:r>
            <a:endParaRPr/>
          </a:p>
        </p:txBody>
      </p:sp>
      <p:grpSp>
        <p:nvGrpSpPr>
          <p:cNvPr id="460" name="Google Shape;460;p65"/>
          <p:cNvGrpSpPr/>
          <p:nvPr/>
        </p:nvGrpSpPr>
        <p:grpSpPr>
          <a:xfrm flipH="1">
            <a:off x="1439806" y="3239728"/>
            <a:ext cx="3494146" cy="3381285"/>
            <a:chOff x="6402676" y="1692748"/>
            <a:chExt cx="4065673" cy="3830091"/>
          </a:xfrm>
        </p:grpSpPr>
        <p:grpSp>
          <p:nvGrpSpPr>
            <p:cNvPr id="461" name="Google Shape;461;p65"/>
            <p:cNvGrpSpPr/>
            <p:nvPr/>
          </p:nvGrpSpPr>
          <p:grpSpPr>
            <a:xfrm>
              <a:off x="6402676" y="1692748"/>
              <a:ext cx="4065673" cy="3830091"/>
              <a:chOff x="5552303" y="1802024"/>
              <a:chExt cx="4011828" cy="3779366"/>
            </a:xfrm>
          </p:grpSpPr>
          <p:pic>
            <p:nvPicPr>
              <p:cNvPr id="462" name="Google Shape;462;p65"/>
              <p:cNvPicPr preferRelativeResize="0"/>
              <p:nvPr/>
            </p:nvPicPr>
            <p:blipFill rotWithShape="1">
              <a:blip r:embed="rId3">
                <a:alphaModFix/>
              </a:blip>
              <a:srcRect b="8864" l="6693" r="6463" t="9324"/>
              <a:stretch/>
            </p:blipFill>
            <p:spPr>
              <a:xfrm>
                <a:off x="5552303" y="1802024"/>
                <a:ext cx="4011828" cy="37793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3" name="Google Shape;463;p65"/>
              <p:cNvPicPr preferRelativeResize="0"/>
              <p:nvPr/>
            </p:nvPicPr>
            <p:blipFill rotWithShape="1">
              <a:blip r:embed="rId4">
                <a:alphaModFix/>
              </a:blip>
              <a:srcRect b="52192" l="75796" r="4023" t="27638"/>
              <a:stretch/>
            </p:blipFill>
            <p:spPr>
              <a:xfrm flipH="1">
                <a:off x="6601184" y="2588238"/>
                <a:ext cx="1031839" cy="103126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pic>
          <p:nvPicPr>
            <p:cNvPr id="464" name="Google Shape;464;p65"/>
            <p:cNvPicPr preferRelativeResize="0"/>
            <p:nvPr/>
          </p:nvPicPr>
          <p:blipFill rotWithShape="1">
            <a:blip r:embed="rId4">
              <a:alphaModFix/>
            </a:blip>
            <a:srcRect b="76813" l="75582" r="4206" t="3007"/>
            <a:stretch/>
          </p:blipFill>
          <p:spPr>
            <a:xfrm flipH="1">
              <a:off x="6919583" y="3273045"/>
              <a:ext cx="546052" cy="545239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65" name="Google Shape;465;p65"/>
            <p:cNvPicPr preferRelativeResize="0"/>
            <p:nvPr/>
          </p:nvPicPr>
          <p:blipFill rotWithShape="1">
            <a:blip r:embed="rId4">
              <a:alphaModFix/>
            </a:blip>
            <a:srcRect b="52192" l="4114" r="75694" t="27388"/>
            <a:stretch/>
          </p:blipFill>
          <p:spPr>
            <a:xfrm flipH="1">
              <a:off x="8984239" y="1987321"/>
              <a:ext cx="564713" cy="57111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66" name="Google Shape;466;p65"/>
            <p:cNvPicPr preferRelativeResize="0"/>
            <p:nvPr/>
          </p:nvPicPr>
          <p:blipFill rotWithShape="1">
            <a:blip r:embed="rId4">
              <a:alphaModFix/>
            </a:blip>
            <a:srcRect b="27567" l="3992" r="75827" t="52313"/>
            <a:stretch/>
          </p:blipFill>
          <p:spPr>
            <a:xfrm flipH="1">
              <a:off x="8527499" y="3348197"/>
              <a:ext cx="569038" cy="56734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67" name="Google Shape;467;p65"/>
            <p:cNvPicPr preferRelativeResize="0"/>
            <p:nvPr/>
          </p:nvPicPr>
          <p:blipFill rotWithShape="1">
            <a:blip r:embed="rId4">
              <a:alphaModFix/>
            </a:blip>
            <a:srcRect b="2954" l="28191" r="51629" t="76667"/>
            <a:stretch/>
          </p:blipFill>
          <p:spPr>
            <a:xfrm flipH="1">
              <a:off x="7052038" y="1994473"/>
              <a:ext cx="551376" cy="55681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68" name="Google Shape;468;p65"/>
          <p:cNvSpPr txBox="1"/>
          <p:nvPr/>
        </p:nvSpPr>
        <p:spPr>
          <a:xfrm>
            <a:off x="6096000" y="3406877"/>
            <a:ext cx="5604388" cy="3046988"/>
          </a:xfrm>
          <a:prstGeom prst="rect">
            <a:avLst/>
          </a:prstGeom>
          <a:noFill/>
          <a:ln cap="flat" cmpd="sng" w="28575">
            <a:solidFill>
              <a:srgbClr val="0035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What is the function of sleep?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To optimize adaptation and function at every level of biological organization:</a:t>
            </a:r>
            <a:endParaRPr/>
          </a:p>
          <a:p>
            <a:pPr indent="-285750" lvl="1" marL="517525" marR="0" rtl="0" algn="l">
              <a:spcBef>
                <a:spcPts val="60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Molecular energy function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Cellular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Tissue, circuit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Organ, organ system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Systemic physiology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Cognition, affect</a:t>
            </a:r>
            <a:endParaRPr/>
          </a:p>
          <a:p>
            <a:pPr indent="-285750" lvl="1" marL="517525" marR="0" rtl="0" algn="l"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Behavior</a:t>
            </a:r>
            <a:endParaRPr/>
          </a:p>
        </p:txBody>
      </p:sp>
      <p:grpSp>
        <p:nvGrpSpPr>
          <p:cNvPr id="469" name="Google Shape;469;p65"/>
          <p:cNvGrpSpPr/>
          <p:nvPr/>
        </p:nvGrpSpPr>
        <p:grpSpPr>
          <a:xfrm>
            <a:off x="6091144" y="1762431"/>
            <a:ext cx="5609244" cy="1323903"/>
            <a:chOff x="624975" y="2300748"/>
            <a:chExt cx="7527127" cy="1776565"/>
          </a:xfrm>
        </p:grpSpPr>
        <p:pic>
          <p:nvPicPr>
            <p:cNvPr id="470" name="Google Shape;470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4975" y="2300748"/>
              <a:ext cx="2487191" cy="1776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112166" y="2300748"/>
              <a:ext cx="2375088" cy="1776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87254" y="2300748"/>
              <a:ext cx="2664848" cy="17765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3" name="Google Shape;473;p65"/>
          <p:cNvSpPr txBox="1"/>
          <p:nvPr/>
        </p:nvSpPr>
        <p:spPr>
          <a:xfrm>
            <a:off x="491612" y="1762431"/>
            <a:ext cx="5390535" cy="1308050"/>
          </a:xfrm>
          <a:prstGeom prst="rect">
            <a:avLst/>
          </a:prstGeom>
          <a:noFill/>
          <a:ln cap="flat" cmpd="sng" w="28575">
            <a:solidFill>
              <a:srgbClr val="FFB8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What is sleep?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“A recurring, reversible neuro-behavioral state of relative perceptual disengagement from and unresponsiveness to the environment.”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4" name="Google Shape;474;p65"/>
          <p:cNvSpPr txBox="1"/>
          <p:nvPr/>
        </p:nvSpPr>
        <p:spPr>
          <a:xfrm>
            <a:off x="-1628" y="6544801"/>
            <a:ext cx="56552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Carskadon and Dement,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Principles and Practice of Sleep Medicine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2005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6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>
                <a:solidFill>
                  <a:schemeClr val="lt1"/>
                </a:solidFill>
              </a:rPr>
              <a:t>Measuring sleep</a:t>
            </a:r>
            <a:endParaRPr/>
          </a:p>
        </p:txBody>
      </p:sp>
      <p:grpSp>
        <p:nvGrpSpPr>
          <p:cNvPr id="481" name="Google Shape;481;p66"/>
          <p:cNvGrpSpPr/>
          <p:nvPr/>
        </p:nvGrpSpPr>
        <p:grpSpPr>
          <a:xfrm>
            <a:off x="9535561" y="1563778"/>
            <a:ext cx="2421260" cy="3544343"/>
            <a:chOff x="9535561" y="2535514"/>
            <a:chExt cx="2421260" cy="3544343"/>
          </a:xfrm>
        </p:grpSpPr>
        <p:sp>
          <p:nvSpPr>
            <p:cNvPr id="482" name="Google Shape;482;p66"/>
            <p:cNvSpPr txBox="1"/>
            <p:nvPr/>
          </p:nvSpPr>
          <p:spPr>
            <a:xfrm>
              <a:off x="10020511" y="2535514"/>
              <a:ext cx="14513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Imaging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(Circuits)</a:t>
              </a:r>
              <a:endParaRPr/>
            </a:p>
          </p:txBody>
        </p:sp>
        <p:pic>
          <p:nvPicPr>
            <p:cNvPr id="483" name="Google Shape;483;p66"/>
            <p:cNvPicPr preferRelativeResize="0"/>
            <p:nvPr/>
          </p:nvPicPr>
          <p:blipFill rotWithShape="1">
            <a:blip r:embed="rId3">
              <a:alphaModFix/>
            </a:blip>
            <a:srcRect b="48995" l="0" r="45999" t="0"/>
            <a:stretch/>
          </p:blipFill>
          <p:spPr>
            <a:xfrm>
              <a:off x="9535561" y="4106791"/>
              <a:ext cx="2421260" cy="19730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66"/>
          <p:cNvGrpSpPr/>
          <p:nvPr/>
        </p:nvGrpSpPr>
        <p:grpSpPr>
          <a:xfrm>
            <a:off x="296821" y="1563778"/>
            <a:ext cx="2635499" cy="3951116"/>
            <a:chOff x="474245" y="2535514"/>
            <a:chExt cx="2635499" cy="3951116"/>
          </a:xfrm>
        </p:grpSpPr>
        <p:sp>
          <p:nvSpPr>
            <p:cNvPr id="485" name="Google Shape;485;p66"/>
            <p:cNvSpPr txBox="1"/>
            <p:nvPr/>
          </p:nvSpPr>
          <p:spPr>
            <a:xfrm>
              <a:off x="780627" y="2535514"/>
              <a:ext cx="20154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Self-Report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(Experiential)</a:t>
              </a:r>
              <a:endParaRPr/>
            </a:p>
          </p:txBody>
        </p:sp>
        <p:pic>
          <p:nvPicPr>
            <p:cNvPr id="486" name="Google Shape;486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4245" y="3375511"/>
              <a:ext cx="2635499" cy="311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7" name="Google Shape;487;p66"/>
          <p:cNvGrpSpPr/>
          <p:nvPr/>
        </p:nvGrpSpPr>
        <p:grpSpPr>
          <a:xfrm>
            <a:off x="6246298" y="1563778"/>
            <a:ext cx="2864514" cy="4347122"/>
            <a:chOff x="6246298" y="1898078"/>
            <a:chExt cx="2864514" cy="4347122"/>
          </a:xfrm>
        </p:grpSpPr>
        <p:grpSp>
          <p:nvGrpSpPr>
            <p:cNvPr id="488" name="Google Shape;488;p66"/>
            <p:cNvGrpSpPr/>
            <p:nvPr/>
          </p:nvGrpSpPr>
          <p:grpSpPr>
            <a:xfrm>
              <a:off x="6246298" y="1898078"/>
              <a:ext cx="2864514" cy="2807665"/>
              <a:chOff x="6485323" y="2535514"/>
              <a:chExt cx="2864514" cy="2807665"/>
            </a:xfrm>
          </p:grpSpPr>
          <p:sp>
            <p:nvSpPr>
              <p:cNvPr id="489" name="Google Shape;489;p66"/>
              <p:cNvSpPr txBox="1"/>
              <p:nvPr/>
            </p:nvSpPr>
            <p:spPr>
              <a:xfrm>
                <a:off x="6836739" y="2535514"/>
                <a:ext cx="216168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PSG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(Physiological)</a:t>
                </a:r>
                <a:endParaRPr/>
              </a:p>
            </p:txBody>
          </p:sp>
          <p:pic>
            <p:nvPicPr>
              <p:cNvPr id="490" name="Google Shape;490;p6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485323" y="3408703"/>
                <a:ext cx="2864514" cy="19344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1" name="Google Shape;491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46298" y="4837793"/>
              <a:ext cx="2863910" cy="14074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2" name="Google Shape;492;p66"/>
          <p:cNvGrpSpPr/>
          <p:nvPr/>
        </p:nvGrpSpPr>
        <p:grpSpPr>
          <a:xfrm>
            <a:off x="3157354" y="1563778"/>
            <a:ext cx="2863910" cy="5215920"/>
            <a:chOff x="3157354" y="1563778"/>
            <a:chExt cx="2863910" cy="5215920"/>
          </a:xfrm>
        </p:grpSpPr>
        <p:grpSp>
          <p:nvGrpSpPr>
            <p:cNvPr id="493" name="Google Shape;493;p66"/>
            <p:cNvGrpSpPr/>
            <p:nvPr/>
          </p:nvGrpSpPr>
          <p:grpSpPr>
            <a:xfrm>
              <a:off x="3157354" y="1563778"/>
              <a:ext cx="2863910" cy="4136259"/>
              <a:chOff x="3157354" y="1898078"/>
              <a:chExt cx="2863910" cy="4136259"/>
            </a:xfrm>
          </p:grpSpPr>
          <p:sp>
            <p:nvSpPr>
              <p:cNvPr id="494" name="Google Shape;494;p66"/>
              <p:cNvSpPr txBox="1"/>
              <p:nvPr/>
            </p:nvSpPr>
            <p:spPr>
              <a:xfrm>
                <a:off x="3687566" y="1898078"/>
                <a:ext cx="181177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Actigraphy</a:t>
                </a:r>
                <a:endParaRPr sz="24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(Behavioral)</a:t>
                </a:r>
                <a:endParaRPr/>
              </a:p>
            </p:txBody>
          </p:sp>
          <p:pic>
            <p:nvPicPr>
              <p:cNvPr id="495" name="Google Shape;495;p6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157354" y="2738073"/>
                <a:ext cx="2863910" cy="32962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6" name="Google Shape;496;p6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4390" y="5709035"/>
              <a:ext cx="1929838" cy="10706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What is sleep good for? Synaptic scaling at axon-spine interface (ASI)</a:t>
            </a:r>
            <a:endParaRPr/>
          </a:p>
        </p:txBody>
      </p:sp>
      <p:pic>
        <p:nvPicPr>
          <p:cNvPr id="502" name="Google Shape;50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9728" y="2011719"/>
            <a:ext cx="4874341" cy="409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 rotWithShape="1">
          <a:blip r:embed="rId4">
            <a:alphaModFix/>
          </a:blip>
          <a:srcRect b="1136" l="0" r="0" t="1912"/>
          <a:stretch/>
        </p:blipFill>
        <p:spPr>
          <a:xfrm>
            <a:off x="267931" y="2197636"/>
            <a:ext cx="6638345" cy="372565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7"/>
          <p:cNvSpPr txBox="1"/>
          <p:nvPr/>
        </p:nvSpPr>
        <p:spPr>
          <a:xfrm>
            <a:off x="2426110" y="1642387"/>
            <a:ext cx="33032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Dendritic segments with spines</a:t>
            </a:r>
            <a:endParaRPr/>
          </a:p>
        </p:txBody>
      </p:sp>
      <p:sp>
        <p:nvSpPr>
          <p:cNvPr id="505" name="Google Shape;505;p67"/>
          <p:cNvSpPr txBox="1"/>
          <p:nvPr/>
        </p:nvSpPr>
        <p:spPr>
          <a:xfrm>
            <a:off x="7597534" y="1642387"/>
            <a:ext cx="3731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18% Reduced ASI density after sleep</a:t>
            </a:r>
            <a:endParaRPr/>
          </a:p>
        </p:txBody>
      </p:sp>
      <p:sp>
        <p:nvSpPr>
          <p:cNvPr id="506" name="Google Shape;506;p67"/>
          <p:cNvSpPr txBox="1"/>
          <p:nvPr/>
        </p:nvSpPr>
        <p:spPr>
          <a:xfrm>
            <a:off x="737419" y="5970220"/>
            <a:ext cx="59692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4"/>
                </a:solidFill>
                <a:latin typeface="Constantia"/>
                <a:ea typeface="Constantia"/>
                <a:cs typeface="Constantia"/>
                <a:sym typeface="Constantia"/>
              </a:rPr>
              <a:t>SW = Spontaneous Wake</a:t>
            </a: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-US" sz="180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EW = Extended Wake</a:t>
            </a: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-US" sz="1800">
                <a:solidFill>
                  <a:srgbClr val="3D89F2"/>
                </a:solidFill>
                <a:latin typeface="Constantia"/>
                <a:ea typeface="Constantia"/>
                <a:cs typeface="Constantia"/>
                <a:sym typeface="Constantia"/>
              </a:rPr>
              <a:t>S = Sleep</a:t>
            </a:r>
            <a:endParaRPr/>
          </a:p>
        </p:txBody>
      </p:sp>
      <p:sp>
        <p:nvSpPr>
          <p:cNvPr id="507" name="Google Shape;507;p67"/>
          <p:cNvSpPr txBox="1"/>
          <p:nvPr/>
        </p:nvSpPr>
        <p:spPr>
          <a:xfrm>
            <a:off x="0" y="6537536"/>
            <a:ext cx="101985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De Vivo, Tononi, Cirelli 2017;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Science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355 (6324): 507-510 DOI: 10.1126/science.aah5982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8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What is sleep good for? Clearance of β-amyloid</a:t>
            </a:r>
            <a:endParaRPr/>
          </a:p>
        </p:txBody>
      </p:sp>
      <p:pic>
        <p:nvPicPr>
          <p:cNvPr id="513" name="Google Shape;51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003" y="2224790"/>
            <a:ext cx="3718131" cy="442508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8"/>
          <p:cNvSpPr txBox="1"/>
          <p:nvPr/>
        </p:nvSpPr>
        <p:spPr>
          <a:xfrm>
            <a:off x="3754081" y="2253487"/>
            <a:ext cx="4226542" cy="4053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46" lvl="0" marL="1714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Natural sleep and anesthesia result in increased exchange of CSF with interstitial fluid</a:t>
            </a:r>
            <a:endParaRPr/>
          </a:p>
          <a:p>
            <a:pPr indent="-171446" lvl="0" marL="171446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Result: Increased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–amyloid clearance during sleep</a:t>
            </a:r>
            <a:endParaRPr/>
          </a:p>
          <a:p>
            <a:pPr indent="-171446" lvl="0" marL="171446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Glymphatic system (CSF, interstitial fluid) functions mainly during sleep, and is disengaged during wakefulness</a:t>
            </a:r>
            <a:endParaRPr/>
          </a:p>
        </p:txBody>
      </p:sp>
      <p:sp>
        <p:nvSpPr>
          <p:cNvPr id="515" name="Google Shape;515;p68"/>
          <p:cNvSpPr txBox="1"/>
          <p:nvPr/>
        </p:nvSpPr>
        <p:spPr>
          <a:xfrm>
            <a:off x="8183099" y="1642106"/>
            <a:ext cx="34386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Reduced glymphatic function in aging, Alzheimer’s disease</a:t>
            </a:r>
            <a:endParaRPr/>
          </a:p>
        </p:txBody>
      </p:sp>
      <p:sp>
        <p:nvSpPr>
          <p:cNvPr id="516" name="Google Shape;516;p68"/>
          <p:cNvSpPr txBox="1"/>
          <p:nvPr/>
        </p:nvSpPr>
        <p:spPr>
          <a:xfrm>
            <a:off x="-14149" y="6550223"/>
            <a:ext cx="91470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Xie,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Science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2013; 342: 373-377. Jessen,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Neurochem Res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2015; DOI 10.1007/s11064-015-1581-6</a:t>
            </a:r>
            <a:endParaRPr/>
          </a:p>
        </p:txBody>
      </p:sp>
      <p:sp>
        <p:nvSpPr>
          <p:cNvPr id="517" name="Google Shape;517;p68"/>
          <p:cNvSpPr txBox="1"/>
          <p:nvPr/>
        </p:nvSpPr>
        <p:spPr>
          <a:xfrm>
            <a:off x="488246" y="2165673"/>
            <a:ext cx="30633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Increased distribution of CSF tracers during sleep</a:t>
            </a:r>
            <a:endParaRPr/>
          </a:p>
        </p:txBody>
      </p:sp>
      <p:pic>
        <p:nvPicPr>
          <p:cNvPr id="518" name="Google Shape;518;p68"/>
          <p:cNvPicPr preferRelativeResize="0"/>
          <p:nvPr/>
        </p:nvPicPr>
        <p:blipFill rotWithShape="1">
          <a:blip r:embed="rId4">
            <a:alphaModFix/>
          </a:blip>
          <a:srcRect b="9555" l="48371" r="0" t="2153"/>
          <a:stretch/>
        </p:blipFill>
        <p:spPr>
          <a:xfrm>
            <a:off x="488246" y="2940954"/>
            <a:ext cx="3063359" cy="216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9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What is sleep good for? Protection from oxidative stress</a:t>
            </a:r>
            <a:endParaRPr/>
          </a:p>
        </p:txBody>
      </p:sp>
      <p:pic>
        <p:nvPicPr>
          <p:cNvPr id="524" name="Google Shape;5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9097" y="1585451"/>
            <a:ext cx="4010569" cy="520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712" y="2971800"/>
            <a:ext cx="5413914" cy="228477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9"/>
          <p:cNvSpPr txBox="1"/>
          <p:nvPr/>
        </p:nvSpPr>
        <p:spPr>
          <a:xfrm>
            <a:off x="66368" y="6550223"/>
            <a:ext cx="65335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Hill, 2018. PLoS Biol 16(7): e2005206. </a:t>
            </a:r>
            <a:r>
              <a:rPr lang="en-US" sz="1400" u="sng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  <a:hlinkClick r:id="rId5"/>
              </a:rPr>
              <a:t>https://doi.org/10.1371/journal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. pbio.2005206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0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What are sleep and circadian rhythms good for? Metabolism</a:t>
            </a:r>
            <a:endParaRPr/>
          </a:p>
        </p:txBody>
      </p:sp>
      <p:sp>
        <p:nvSpPr>
          <p:cNvPr id="532" name="Google Shape;532;p70"/>
          <p:cNvSpPr txBox="1"/>
          <p:nvPr>
            <p:ph idx="1" type="body"/>
          </p:nvPr>
        </p:nvSpPr>
        <p:spPr>
          <a:xfrm>
            <a:off x="443593" y="1648127"/>
            <a:ext cx="5384800" cy="4401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46" lvl="0" marL="1714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Food entrains circadian rhythms</a:t>
            </a:r>
            <a:r>
              <a:rPr baseline="30000" lang="en-US" sz="2220"/>
              <a:t>2</a:t>
            </a:r>
            <a:endParaRPr sz="2220"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Clock gene mutations lead to obesity</a:t>
            </a:r>
            <a:r>
              <a:rPr baseline="30000" lang="en-US" sz="2220"/>
              <a:t>1</a:t>
            </a:r>
            <a:endParaRPr sz="2220"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Molecular circadian clock is tied to molecular metabolic clock</a:t>
            </a:r>
            <a:r>
              <a:rPr baseline="30000" lang="en-US" sz="2220"/>
              <a:t>2,7</a:t>
            </a:r>
            <a:endParaRPr sz="2220"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Eating at inappropriate time associated with food intake and weight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50"/>
              <a:buChar char="▪"/>
            </a:pPr>
            <a:r>
              <a:rPr lang="en-US" sz="1850"/>
              <a:t>Animals</a:t>
            </a:r>
            <a:r>
              <a:rPr baseline="30000" lang="en-US" sz="1850"/>
              <a:t>3</a:t>
            </a:r>
            <a:endParaRPr sz="1850"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50"/>
              <a:buChar char="▪"/>
            </a:pPr>
            <a:r>
              <a:rPr lang="en-US" sz="1850"/>
              <a:t>Humans</a:t>
            </a:r>
            <a:r>
              <a:rPr baseline="30000" lang="en-US" sz="1850"/>
              <a:t>4</a:t>
            </a:r>
            <a:endParaRPr sz="1850"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Sleep restriction increases appetite, reduces insulin sensitivity</a:t>
            </a:r>
            <a:r>
              <a:rPr baseline="30000" lang="en-US" sz="2220"/>
              <a:t>8</a:t>
            </a:r>
            <a:endParaRPr sz="2220"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220"/>
              <a:buFont typeface="Noto Sans Symbols"/>
              <a:buChar char="▪"/>
            </a:pPr>
            <a:r>
              <a:rPr lang="en-US" sz="2220"/>
              <a:t>Time-restricted feeding prevents obesity, leads to weight loss</a:t>
            </a:r>
            <a:r>
              <a:rPr baseline="30000" lang="en-US" sz="2220"/>
              <a:t>5-7</a:t>
            </a:r>
            <a:endParaRPr sz="2220"/>
          </a:p>
        </p:txBody>
      </p:sp>
      <p:sp>
        <p:nvSpPr>
          <p:cNvPr descr="Image result for food clocks" id="533" name="Google Shape;533;p70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descr="Image result for food clocks" id="534" name="Google Shape;534;p70"/>
          <p:cNvSpPr/>
          <p:nvPr/>
        </p:nvSpPr>
        <p:spPr>
          <a:xfrm>
            <a:off x="1831975" y="794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descr="https://images-blogger-opensocial.googleusercontent.com/gadgets/proxy?url=http%3A%2F%2F4.bp.blogspot.com%2F-OFnP_9a4-hc%2FULoixgWSqTI%2FAAAAAAAAIqk%2FkLiQD7BYgvQ%2Fs1600%2Fa351_pizza.jpg&amp;container=blogger&amp;gadget=a&amp;rewriteMime=image%2F*" id="535" name="Google Shape;535;p70"/>
          <p:cNvSpPr/>
          <p:nvPr/>
        </p:nvSpPr>
        <p:spPr>
          <a:xfrm>
            <a:off x="1984375" y="16034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36" name="Google Shape;53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3788" y="1599698"/>
            <a:ext cx="2777241" cy="453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0"/>
          <p:cNvSpPr txBox="1"/>
          <p:nvPr/>
        </p:nvSpPr>
        <p:spPr>
          <a:xfrm>
            <a:off x="9507494" y="3713890"/>
            <a:ext cx="26252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Masri and Sassone-Corsi, 2013</a:t>
            </a:r>
            <a:endParaRPr/>
          </a:p>
        </p:txBody>
      </p:sp>
      <p:sp>
        <p:nvSpPr>
          <p:cNvPr id="538" name="Google Shape;538;p70"/>
          <p:cNvSpPr txBox="1"/>
          <p:nvPr/>
        </p:nvSpPr>
        <p:spPr>
          <a:xfrm>
            <a:off x="-1" y="612535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Turek, 2005;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Science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308: 1043-5, 2005.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Masri &amp; Sassone-Corsi, 2013;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Nat Rev Neurosci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14:69-75.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3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Arble, 2009;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Obesity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17: 2100-2102.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4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Baron, 2011;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Obesity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19: 1374-1381.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5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Chaix, 2014;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Cell Metab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20: 991-1005.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6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Hatori, 2012;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Cell Metab 15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: 848-860.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6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Gill, Panda, 2015;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Cell Metab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22: 789-798.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7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McClung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J Clin Invest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2013;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123:4994–4996.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8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Van Cauter, 2008;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 Med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9 Suppl 1, S23-28. doi:10.1016/S1389-9457(08)70013-3</a:t>
            </a:r>
            <a:endParaRPr/>
          </a:p>
        </p:txBody>
      </p:sp>
      <p:sp>
        <p:nvSpPr>
          <p:cNvPr id="539" name="Google Shape;539;p70"/>
          <p:cNvSpPr/>
          <p:nvPr/>
        </p:nvSpPr>
        <p:spPr>
          <a:xfrm>
            <a:off x="8225860" y="2496680"/>
            <a:ext cx="521126" cy="2265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540" name="Google Shape;540;p70"/>
          <p:cNvGrpSpPr/>
          <p:nvPr/>
        </p:nvGrpSpPr>
        <p:grpSpPr>
          <a:xfrm>
            <a:off x="7377754" y="2409826"/>
            <a:ext cx="2210527" cy="807234"/>
            <a:chOff x="7377754" y="2409826"/>
            <a:chExt cx="2210527" cy="807234"/>
          </a:xfrm>
        </p:grpSpPr>
        <p:sp>
          <p:nvSpPr>
            <p:cNvPr id="541" name="Google Shape;541;p70"/>
            <p:cNvSpPr/>
            <p:nvPr/>
          </p:nvSpPr>
          <p:spPr>
            <a:xfrm>
              <a:off x="9450336" y="3050162"/>
              <a:ext cx="137945" cy="166896"/>
            </a:xfrm>
            <a:custGeom>
              <a:rect b="b" l="l" r="r" t="t"/>
              <a:pathLst>
                <a:path extrusionOk="0" h="98" w="81">
                  <a:moveTo>
                    <a:pt x="76" y="0"/>
                  </a:moveTo>
                  <a:lnTo>
                    <a:pt x="81" y="98"/>
                  </a:lnTo>
                  <a:lnTo>
                    <a:pt x="0" y="4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542" name="Google Shape;542;p70"/>
            <p:cNvGrpSpPr/>
            <p:nvPr/>
          </p:nvGrpSpPr>
          <p:grpSpPr>
            <a:xfrm>
              <a:off x="7377754" y="2409826"/>
              <a:ext cx="2145812" cy="807234"/>
              <a:chOff x="7699375" y="2600326"/>
              <a:chExt cx="2000250" cy="752475"/>
            </a:xfrm>
          </p:grpSpPr>
          <p:sp>
            <p:nvSpPr>
              <p:cNvPr id="543" name="Google Shape;543;p70"/>
              <p:cNvSpPr/>
              <p:nvPr/>
            </p:nvSpPr>
            <p:spPr>
              <a:xfrm>
                <a:off x="7699375" y="2600326"/>
                <a:ext cx="2000250" cy="752475"/>
              </a:xfrm>
              <a:custGeom>
                <a:rect b="b" l="l" r="r" t="t"/>
                <a:pathLst>
                  <a:path extrusionOk="0" h="474" w="1260">
                    <a:moveTo>
                      <a:pt x="0" y="474"/>
                    </a:moveTo>
                    <a:cubicBezTo>
                      <a:pt x="236" y="22"/>
                      <a:pt x="992" y="0"/>
                      <a:pt x="1260" y="407"/>
                    </a:cubicBezTo>
                  </a:path>
                </a:pathLst>
              </a:custGeom>
              <a:noFill/>
              <a:ln cap="rnd" cmpd="sng" w="33325">
                <a:solidFill>
                  <a:srgbClr val="C1B05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544" name="Google Shape;544;p70"/>
              <p:cNvSpPr/>
              <p:nvPr/>
            </p:nvSpPr>
            <p:spPr>
              <a:xfrm>
                <a:off x="8493125" y="2671763"/>
                <a:ext cx="593725" cy="268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Nampt</a:t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5" name="Google Shape;545;p70"/>
          <p:cNvSpPr/>
          <p:nvPr/>
        </p:nvSpPr>
        <p:spPr>
          <a:xfrm>
            <a:off x="8290575" y="4887727"/>
            <a:ext cx="420647" cy="224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546" name="Google Shape;546;p70"/>
          <p:cNvGrpSpPr/>
          <p:nvPr/>
        </p:nvGrpSpPr>
        <p:grpSpPr>
          <a:xfrm>
            <a:off x="7377754" y="4410880"/>
            <a:ext cx="2226081" cy="811188"/>
            <a:chOff x="7377754" y="4410880"/>
            <a:chExt cx="2226081" cy="811188"/>
          </a:xfrm>
        </p:grpSpPr>
        <p:grpSp>
          <p:nvGrpSpPr>
            <p:cNvPr id="547" name="Google Shape;547;p70"/>
            <p:cNvGrpSpPr/>
            <p:nvPr/>
          </p:nvGrpSpPr>
          <p:grpSpPr>
            <a:xfrm>
              <a:off x="7377754" y="4410880"/>
              <a:ext cx="2226081" cy="811188"/>
              <a:chOff x="7377754" y="4410880"/>
              <a:chExt cx="2226081" cy="811188"/>
            </a:xfrm>
          </p:grpSpPr>
          <p:sp>
            <p:nvSpPr>
              <p:cNvPr id="548" name="Google Shape;548;p70"/>
              <p:cNvSpPr/>
              <p:nvPr/>
            </p:nvSpPr>
            <p:spPr>
              <a:xfrm>
                <a:off x="7377754" y="4410880"/>
                <a:ext cx="141351" cy="165193"/>
              </a:xfrm>
              <a:custGeom>
                <a:rect b="b" l="l" r="r" t="t"/>
                <a:pathLst>
                  <a:path extrusionOk="0" h="97" w="83">
                    <a:moveTo>
                      <a:pt x="8" y="97"/>
                    </a:moveTo>
                    <a:lnTo>
                      <a:pt x="0" y="0"/>
                    </a:lnTo>
                    <a:lnTo>
                      <a:pt x="83" y="52"/>
                    </a:lnTo>
                    <a:lnTo>
                      <a:pt x="8" y="97"/>
                    </a:lnTo>
                    <a:close/>
                  </a:path>
                </a:pathLst>
              </a:custGeom>
              <a:solidFill>
                <a:srgbClr val="C1B05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grpSp>
            <p:nvGrpSpPr>
              <p:cNvPr id="549" name="Google Shape;549;p70"/>
              <p:cNvGrpSpPr/>
              <p:nvPr/>
            </p:nvGrpSpPr>
            <p:grpSpPr>
              <a:xfrm>
                <a:off x="7461429" y="4414834"/>
                <a:ext cx="2142406" cy="807234"/>
                <a:chOff x="7762875" y="4465638"/>
                <a:chExt cx="1997075" cy="752475"/>
              </a:xfrm>
            </p:grpSpPr>
            <p:sp>
              <p:nvSpPr>
                <p:cNvPr id="550" name="Google Shape;550;p70"/>
                <p:cNvSpPr/>
                <p:nvPr/>
              </p:nvSpPr>
              <p:spPr>
                <a:xfrm>
                  <a:off x="7762875" y="4465638"/>
                  <a:ext cx="1997075" cy="752475"/>
                </a:xfrm>
                <a:custGeom>
                  <a:rect b="b" l="l" r="r" t="t"/>
                  <a:pathLst>
                    <a:path extrusionOk="0" h="474" w="1258">
                      <a:moveTo>
                        <a:pt x="1258" y="0"/>
                      </a:moveTo>
                      <a:cubicBezTo>
                        <a:pt x="1042" y="452"/>
                        <a:pt x="286" y="474"/>
                        <a:pt x="0" y="65"/>
                      </a:cubicBezTo>
                    </a:path>
                  </a:pathLst>
                </a:custGeom>
                <a:noFill/>
                <a:ln cap="rnd" cmpd="sng" w="33325">
                  <a:solidFill>
                    <a:srgbClr val="C1B05C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551" name="Google Shape;551;p70"/>
                <p:cNvSpPr/>
                <p:nvPr/>
              </p:nvSpPr>
              <p:spPr>
                <a:xfrm>
                  <a:off x="8553450" y="4902200"/>
                  <a:ext cx="403225" cy="266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r>
                    <a:rPr b="0" i="0" lang="en-US" sz="1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SIRT</a:t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52" name="Google Shape;552;p70"/>
            <p:cNvSpPr/>
            <p:nvPr/>
          </p:nvSpPr>
          <p:spPr>
            <a:xfrm>
              <a:off x="8619260" y="4879211"/>
              <a:ext cx="197551" cy="286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70"/>
          <p:cNvSpPr/>
          <p:nvPr/>
        </p:nvSpPr>
        <p:spPr>
          <a:xfrm>
            <a:off x="8343370" y="3705828"/>
            <a:ext cx="572216" cy="287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70"/>
          <p:cNvGrpSpPr/>
          <p:nvPr/>
        </p:nvGrpSpPr>
        <p:grpSpPr>
          <a:xfrm>
            <a:off x="8842355" y="3738185"/>
            <a:ext cx="498987" cy="149866"/>
            <a:chOff x="9064625" y="3838575"/>
            <a:chExt cx="465138" cy="139700"/>
          </a:xfrm>
        </p:grpSpPr>
        <p:cxnSp>
          <p:nvCxnSpPr>
            <p:cNvPr id="555" name="Google Shape;555;p70"/>
            <p:cNvCxnSpPr/>
            <p:nvPr/>
          </p:nvCxnSpPr>
          <p:spPr>
            <a:xfrm rot="10800000">
              <a:off x="9186863" y="3908425"/>
              <a:ext cx="342900" cy="0"/>
            </a:xfrm>
            <a:prstGeom prst="straightConnector1">
              <a:avLst/>
            </a:prstGeom>
            <a:noFill/>
            <a:ln cap="rnd" cmpd="sng" w="33325">
              <a:solidFill>
                <a:srgbClr val="C1B05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56" name="Google Shape;556;p70"/>
            <p:cNvSpPr/>
            <p:nvPr/>
          </p:nvSpPr>
          <p:spPr>
            <a:xfrm>
              <a:off x="9064625" y="3838575"/>
              <a:ext cx="138112" cy="139700"/>
            </a:xfrm>
            <a:custGeom>
              <a:rect b="b" l="l" r="r" t="t"/>
              <a:pathLst>
                <a:path extrusionOk="0" h="88" w="87">
                  <a:moveTo>
                    <a:pt x="87" y="88"/>
                  </a:moveTo>
                  <a:lnTo>
                    <a:pt x="0" y="44"/>
                  </a:lnTo>
                  <a:lnTo>
                    <a:pt x="87" y="0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557" name="Google Shape;557;p70"/>
          <p:cNvGrpSpPr/>
          <p:nvPr/>
        </p:nvGrpSpPr>
        <p:grpSpPr>
          <a:xfrm>
            <a:off x="7624694" y="3738185"/>
            <a:ext cx="596059" cy="149866"/>
            <a:chOff x="7929563" y="3838575"/>
            <a:chExt cx="555625" cy="139700"/>
          </a:xfrm>
        </p:grpSpPr>
        <p:cxnSp>
          <p:nvCxnSpPr>
            <p:cNvPr id="558" name="Google Shape;558;p70"/>
            <p:cNvCxnSpPr/>
            <p:nvPr/>
          </p:nvCxnSpPr>
          <p:spPr>
            <a:xfrm rot="10800000">
              <a:off x="8050213" y="3908425"/>
              <a:ext cx="434975" cy="0"/>
            </a:xfrm>
            <a:prstGeom prst="straightConnector1">
              <a:avLst/>
            </a:prstGeom>
            <a:noFill/>
            <a:ln cap="rnd" cmpd="sng" w="33325">
              <a:solidFill>
                <a:srgbClr val="C1B05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59" name="Google Shape;559;p70"/>
            <p:cNvSpPr/>
            <p:nvPr/>
          </p:nvSpPr>
          <p:spPr>
            <a:xfrm>
              <a:off x="7929563" y="3838575"/>
              <a:ext cx="138112" cy="139700"/>
            </a:xfrm>
            <a:custGeom>
              <a:rect b="b" l="l" r="r" t="t"/>
              <a:pathLst>
                <a:path extrusionOk="0" h="88" w="87">
                  <a:moveTo>
                    <a:pt x="87" y="88"/>
                  </a:moveTo>
                  <a:lnTo>
                    <a:pt x="0" y="44"/>
                  </a:lnTo>
                  <a:lnTo>
                    <a:pt x="87" y="0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560" name="Google Shape;560;p70"/>
          <p:cNvGrpSpPr/>
          <p:nvPr/>
        </p:nvGrpSpPr>
        <p:grpSpPr>
          <a:xfrm>
            <a:off x="8426817" y="2689121"/>
            <a:ext cx="148163" cy="984349"/>
            <a:chOff x="8677275" y="2860675"/>
            <a:chExt cx="138112" cy="917575"/>
          </a:xfrm>
        </p:grpSpPr>
        <p:cxnSp>
          <p:nvCxnSpPr>
            <p:cNvPr id="561" name="Google Shape;561;p70"/>
            <p:cNvCxnSpPr/>
            <p:nvPr/>
          </p:nvCxnSpPr>
          <p:spPr>
            <a:xfrm rot="10800000">
              <a:off x="8747125" y="2981325"/>
              <a:ext cx="0" cy="796925"/>
            </a:xfrm>
            <a:prstGeom prst="straightConnector1">
              <a:avLst/>
            </a:prstGeom>
            <a:noFill/>
            <a:ln cap="rnd" cmpd="sng" w="33325">
              <a:solidFill>
                <a:srgbClr val="C1B05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62" name="Google Shape;562;p70"/>
            <p:cNvSpPr/>
            <p:nvPr/>
          </p:nvSpPr>
          <p:spPr>
            <a:xfrm>
              <a:off x="8677275" y="2860675"/>
              <a:ext cx="138112" cy="138112"/>
            </a:xfrm>
            <a:custGeom>
              <a:rect b="b" l="l" r="r" t="t"/>
              <a:pathLst>
                <a:path extrusionOk="0" h="87" w="87">
                  <a:moveTo>
                    <a:pt x="0" y="87"/>
                  </a:moveTo>
                  <a:lnTo>
                    <a:pt x="44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563" name="Google Shape;563;p70"/>
          <p:cNvGrpSpPr/>
          <p:nvPr/>
        </p:nvGrpSpPr>
        <p:grpSpPr>
          <a:xfrm>
            <a:off x="5942104" y="2970121"/>
            <a:ext cx="1682589" cy="1687697"/>
            <a:chOff x="6361113" y="3122613"/>
            <a:chExt cx="1568450" cy="1573212"/>
          </a:xfrm>
        </p:grpSpPr>
        <p:sp>
          <p:nvSpPr>
            <p:cNvPr id="564" name="Google Shape;564;p70"/>
            <p:cNvSpPr/>
            <p:nvPr/>
          </p:nvSpPr>
          <p:spPr>
            <a:xfrm>
              <a:off x="6732588" y="3821113"/>
              <a:ext cx="423862" cy="284162"/>
            </a:xfrm>
            <a:prstGeom prst="ellipse">
              <a:avLst/>
            </a:pr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65" name="Google Shape;565;p70"/>
            <p:cNvSpPr/>
            <p:nvPr/>
          </p:nvSpPr>
          <p:spPr>
            <a:xfrm>
              <a:off x="6808236" y="3890963"/>
              <a:ext cx="27732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000"/>
                <a:buFont typeface="Calibri"/>
                <a:buNone/>
              </a:pPr>
              <a:r>
                <a:rPr b="0" i="0" lang="en-US" sz="1000" u="none" cap="none" strike="noStrike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rPr>
                <a:t>Clock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0"/>
            <p:cNvSpPr/>
            <p:nvPr/>
          </p:nvSpPr>
          <p:spPr>
            <a:xfrm>
              <a:off x="7149309" y="3821110"/>
              <a:ext cx="423862" cy="284162"/>
            </a:xfrm>
            <a:prstGeom prst="ellipse">
              <a:avLst/>
            </a:pr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67" name="Google Shape;567;p70"/>
            <p:cNvSpPr/>
            <p:nvPr/>
          </p:nvSpPr>
          <p:spPr>
            <a:xfrm>
              <a:off x="7234236" y="3881437"/>
              <a:ext cx="262892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000"/>
                <a:buFont typeface="Calibri"/>
                <a:buNone/>
              </a:pPr>
              <a:r>
                <a:rPr b="0" i="0" lang="en-US" sz="1000" u="none" cap="none" strike="noStrike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rPr>
                <a:t>Bmal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0"/>
            <p:cNvSpPr/>
            <p:nvPr/>
          </p:nvSpPr>
          <p:spPr>
            <a:xfrm>
              <a:off x="6721475" y="4181475"/>
              <a:ext cx="423862" cy="284162"/>
            </a:xfrm>
            <a:prstGeom prst="ellipse">
              <a:avLst/>
            </a:pr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69" name="Google Shape;569;p70"/>
            <p:cNvSpPr/>
            <p:nvPr/>
          </p:nvSpPr>
          <p:spPr>
            <a:xfrm>
              <a:off x="6823075" y="4229100"/>
              <a:ext cx="315912" cy="223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200"/>
                <a:buFont typeface="Calibri"/>
                <a:buNone/>
              </a:pPr>
              <a:r>
                <a:rPr b="0" i="0" lang="en-US" sz="1200" u="none" cap="none" strike="noStrike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rPr>
                <a:t>PER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0"/>
            <p:cNvSpPr/>
            <p:nvPr/>
          </p:nvSpPr>
          <p:spPr>
            <a:xfrm>
              <a:off x="7145338" y="4181475"/>
              <a:ext cx="425450" cy="284162"/>
            </a:xfrm>
            <a:prstGeom prst="ellipse">
              <a:avLst/>
            </a:pr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1" name="Google Shape;571;p70"/>
            <p:cNvSpPr/>
            <p:nvPr/>
          </p:nvSpPr>
          <p:spPr>
            <a:xfrm>
              <a:off x="7246938" y="4229100"/>
              <a:ext cx="320675" cy="223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200"/>
                <a:buFont typeface="Calibri"/>
                <a:buNone/>
              </a:pPr>
              <a:r>
                <a:rPr b="0" i="0" lang="en-US" sz="1200" u="none" cap="none" strike="noStrike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rPr>
                <a:t>CRY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0"/>
            <p:cNvSpPr/>
            <p:nvPr/>
          </p:nvSpPr>
          <p:spPr>
            <a:xfrm>
              <a:off x="6542088" y="3963988"/>
              <a:ext cx="190500" cy="322262"/>
            </a:xfrm>
            <a:custGeom>
              <a:rect b="b" l="l" r="r" t="t"/>
              <a:pathLst>
                <a:path extrusionOk="0" h="203" w="120">
                  <a:moveTo>
                    <a:pt x="120" y="0"/>
                  </a:moveTo>
                  <a:cubicBezTo>
                    <a:pt x="20" y="0"/>
                    <a:pt x="0" y="144"/>
                    <a:pt x="59" y="203"/>
                  </a:cubicBezTo>
                </a:path>
              </a:pathLst>
            </a:custGeom>
            <a:noFill/>
            <a:ln cap="rnd" cmpd="sng" w="22225">
              <a:solidFill>
                <a:srgbClr val="C1B0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3" name="Google Shape;573;p70"/>
            <p:cNvSpPr/>
            <p:nvPr/>
          </p:nvSpPr>
          <p:spPr>
            <a:xfrm>
              <a:off x="6589713" y="4225925"/>
              <a:ext cx="131762" cy="107950"/>
            </a:xfrm>
            <a:custGeom>
              <a:rect b="b" l="l" r="r" t="t"/>
              <a:pathLst>
                <a:path extrusionOk="0" h="68" w="83">
                  <a:moveTo>
                    <a:pt x="28" y="0"/>
                  </a:moveTo>
                  <a:lnTo>
                    <a:pt x="83" y="62"/>
                  </a:lnTo>
                  <a:lnTo>
                    <a:pt x="0" y="6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4" name="Google Shape;574;p70"/>
            <p:cNvSpPr/>
            <p:nvPr/>
          </p:nvSpPr>
          <p:spPr>
            <a:xfrm>
              <a:off x="7580313" y="4000500"/>
              <a:ext cx="187325" cy="323850"/>
            </a:xfrm>
            <a:custGeom>
              <a:rect b="b" l="l" r="r" t="t"/>
              <a:pathLst>
                <a:path extrusionOk="0" h="204" w="118">
                  <a:moveTo>
                    <a:pt x="0" y="204"/>
                  </a:moveTo>
                  <a:cubicBezTo>
                    <a:pt x="98" y="204"/>
                    <a:pt x="118" y="58"/>
                    <a:pt x="58" y="0"/>
                  </a:cubicBezTo>
                </a:path>
              </a:pathLst>
            </a:custGeom>
            <a:noFill/>
            <a:ln cap="rnd" cmpd="sng" w="22225">
              <a:solidFill>
                <a:srgbClr val="C1B0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5" name="Google Shape;575;p70"/>
            <p:cNvSpPr/>
            <p:nvPr/>
          </p:nvSpPr>
          <p:spPr>
            <a:xfrm>
              <a:off x="7577138" y="3951288"/>
              <a:ext cx="130175" cy="109537"/>
            </a:xfrm>
            <a:custGeom>
              <a:rect b="b" l="l" r="r" t="t"/>
              <a:pathLst>
                <a:path extrusionOk="0" h="69" w="82">
                  <a:moveTo>
                    <a:pt x="55" y="69"/>
                  </a:moveTo>
                  <a:lnTo>
                    <a:pt x="0" y="8"/>
                  </a:lnTo>
                  <a:lnTo>
                    <a:pt x="82" y="0"/>
                  </a:lnTo>
                  <a:lnTo>
                    <a:pt x="55" y="69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6" name="Google Shape;576;p70"/>
            <p:cNvSpPr/>
            <p:nvPr/>
          </p:nvSpPr>
          <p:spPr>
            <a:xfrm>
              <a:off x="6361113" y="3122613"/>
              <a:ext cx="1568450" cy="1573212"/>
            </a:xfrm>
            <a:prstGeom prst="ellipse">
              <a:avLst/>
            </a:prstGeom>
            <a:noFill/>
            <a:ln cap="sq" cmpd="sng" w="33325">
              <a:solidFill>
                <a:srgbClr val="00206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577" name="Google Shape;577;p70"/>
            <p:cNvSpPr/>
            <p:nvPr/>
          </p:nvSpPr>
          <p:spPr>
            <a:xfrm>
              <a:off x="6819900" y="3271838"/>
              <a:ext cx="804862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Circadian 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0"/>
            <p:cNvSpPr/>
            <p:nvPr/>
          </p:nvSpPr>
          <p:spPr>
            <a:xfrm>
              <a:off x="6580188" y="3481388"/>
              <a:ext cx="1263650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Molecular Clock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9" name="Google Shape;579;p70"/>
          <p:cNvSpPr/>
          <p:nvPr/>
        </p:nvSpPr>
        <p:spPr>
          <a:xfrm>
            <a:off x="10584551" y="4141802"/>
            <a:ext cx="122618" cy="187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800"/>
              <a:buFont typeface="Calibri"/>
              <a:buNone/>
            </a:pPr>
            <a:r>
              <a:rPr b="0" i="0" lang="en-US" sz="800" u="none" cap="none" strike="noStrike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70"/>
          <p:cNvGrpSpPr/>
          <p:nvPr/>
        </p:nvGrpSpPr>
        <p:grpSpPr>
          <a:xfrm>
            <a:off x="9341342" y="2970121"/>
            <a:ext cx="1682589" cy="1687697"/>
            <a:chOff x="9341342" y="2970121"/>
            <a:chExt cx="1682589" cy="1687697"/>
          </a:xfrm>
        </p:grpSpPr>
        <p:sp>
          <p:nvSpPr>
            <p:cNvPr id="581" name="Google Shape;581;p70"/>
            <p:cNvSpPr/>
            <p:nvPr/>
          </p:nvSpPr>
          <p:spPr>
            <a:xfrm>
              <a:off x="9513347" y="4094117"/>
              <a:ext cx="117508" cy="117508"/>
            </a:xfrm>
            <a:custGeom>
              <a:rect b="b" l="l" r="r" t="t"/>
              <a:pathLst>
                <a:path extrusionOk="0" h="69" w="69">
                  <a:moveTo>
                    <a:pt x="47" y="0"/>
                  </a:moveTo>
                  <a:lnTo>
                    <a:pt x="69" y="69"/>
                  </a:lnTo>
                  <a:lnTo>
                    <a:pt x="0" y="4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C1B05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582" name="Google Shape;582;p70"/>
            <p:cNvGrpSpPr/>
            <p:nvPr/>
          </p:nvGrpSpPr>
          <p:grpSpPr>
            <a:xfrm>
              <a:off x="9341342" y="2970121"/>
              <a:ext cx="1682589" cy="1687697"/>
              <a:chOff x="9341342" y="2970121"/>
              <a:chExt cx="1682589" cy="1687697"/>
            </a:xfrm>
          </p:grpSpPr>
          <p:sp>
            <p:nvSpPr>
              <p:cNvPr id="583" name="Google Shape;583;p70"/>
              <p:cNvSpPr/>
              <p:nvPr/>
            </p:nvSpPr>
            <p:spPr>
              <a:xfrm>
                <a:off x="10278006" y="3673470"/>
                <a:ext cx="456411" cy="304841"/>
              </a:xfrm>
              <a:prstGeom prst="ellipse">
                <a:avLst/>
              </a:prstGeom>
              <a:solidFill>
                <a:srgbClr val="A50021"/>
              </a:solidFill>
              <a:ln cap="flat" cmpd="sng" w="9525">
                <a:solidFill>
                  <a:srgbClr val="8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584" name="Google Shape;584;p70"/>
              <p:cNvSpPr/>
              <p:nvPr/>
            </p:nvSpPr>
            <p:spPr>
              <a:xfrm>
                <a:off x="10163903" y="3825039"/>
                <a:ext cx="114102" cy="318465"/>
              </a:xfrm>
              <a:custGeom>
                <a:rect b="b" l="l" r="r" t="t"/>
                <a:pathLst>
                  <a:path extrusionOk="0" h="187" w="67">
                    <a:moveTo>
                      <a:pt x="67" y="0"/>
                    </a:moveTo>
                    <a:cubicBezTo>
                      <a:pt x="13" y="26"/>
                      <a:pt x="0" y="128"/>
                      <a:pt x="29" y="187"/>
                    </a:cubicBezTo>
                  </a:path>
                </a:pathLst>
              </a:custGeom>
              <a:noFill/>
              <a:ln cap="rnd" cmpd="sng" w="14275">
                <a:solidFill>
                  <a:srgbClr val="8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grpSp>
            <p:nvGrpSpPr>
              <p:cNvPr id="585" name="Google Shape;585;p70"/>
              <p:cNvGrpSpPr/>
              <p:nvPr/>
            </p:nvGrpSpPr>
            <p:grpSpPr>
              <a:xfrm>
                <a:off x="9341342" y="2970121"/>
                <a:ext cx="1682589" cy="1687697"/>
                <a:chOff x="9529763" y="3122613"/>
                <a:chExt cx="1568450" cy="1573212"/>
              </a:xfrm>
            </p:grpSpPr>
            <p:sp>
              <p:nvSpPr>
                <p:cNvPr id="586" name="Google Shape;586;p70"/>
                <p:cNvSpPr/>
                <p:nvPr/>
              </p:nvSpPr>
              <p:spPr>
                <a:xfrm>
                  <a:off x="9529763" y="3122613"/>
                  <a:ext cx="1568450" cy="1573212"/>
                </a:xfrm>
                <a:prstGeom prst="ellipse">
                  <a:avLst/>
                </a:prstGeom>
                <a:noFill/>
                <a:ln cap="sq" cmpd="sng" w="33325">
                  <a:solidFill>
                    <a:srgbClr val="A5002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grpSp>
              <p:nvGrpSpPr>
                <p:cNvPr id="587" name="Google Shape;587;p70"/>
                <p:cNvGrpSpPr/>
                <p:nvPr/>
              </p:nvGrpSpPr>
              <p:grpSpPr>
                <a:xfrm>
                  <a:off x="9693275" y="3271838"/>
                  <a:ext cx="1244600" cy="1150937"/>
                  <a:chOff x="9693275" y="3271838"/>
                  <a:chExt cx="1244600" cy="1150937"/>
                </a:xfrm>
              </p:grpSpPr>
              <p:sp>
                <p:nvSpPr>
                  <p:cNvPr id="588" name="Google Shape;588;p70"/>
                  <p:cNvSpPr/>
                  <p:nvPr/>
                </p:nvSpPr>
                <p:spPr>
                  <a:xfrm>
                    <a:off x="10482953" y="3854450"/>
                    <a:ext cx="294370" cy="143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EFFFF"/>
                      </a:buClr>
                      <a:buSzPts val="1000"/>
                      <a:buFont typeface="Calibri"/>
                      <a:buNone/>
                    </a:pPr>
                    <a:r>
                      <a:rPr b="0" i="0" lang="en-US" sz="1000" u="none" cap="none" strike="noStrike">
                        <a:solidFill>
                          <a:srgbClr val="FE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NADH</a:t>
                    </a:r>
                    <a:endParaRPr b="0" i="0" sz="2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p70"/>
                  <p:cNvSpPr/>
                  <p:nvPr/>
                </p:nvSpPr>
                <p:spPr>
                  <a:xfrm>
                    <a:off x="10404475" y="4138613"/>
                    <a:ext cx="425450" cy="284162"/>
                  </a:xfrm>
                  <a:prstGeom prst="ellipse">
                    <a:avLst/>
                  </a:prstGeom>
                  <a:solidFill>
                    <a:srgbClr val="A50021"/>
                  </a:solidFill>
                  <a:ln cap="flat" cmpd="sng" w="952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590" name="Google Shape;590;p70"/>
                  <p:cNvSpPr/>
                  <p:nvPr/>
                </p:nvSpPr>
                <p:spPr>
                  <a:xfrm>
                    <a:off x="10501313" y="4214813"/>
                    <a:ext cx="279428" cy="143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EFFFF"/>
                      </a:buClr>
                      <a:buSzPts val="1000"/>
                      <a:buFont typeface="Calibri"/>
                      <a:buNone/>
                    </a:pPr>
                    <a:r>
                      <a:rPr b="0" i="0" lang="en-US" sz="1000" u="none" cap="none" strike="noStrike">
                        <a:solidFill>
                          <a:srgbClr val="FE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NAD+</a:t>
                    </a:r>
                    <a:endParaRPr b="0" i="0" sz="2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70"/>
                  <p:cNvSpPr/>
                  <p:nvPr/>
                </p:nvSpPr>
                <p:spPr>
                  <a:xfrm>
                    <a:off x="10223500" y="3986213"/>
                    <a:ext cx="109537" cy="293687"/>
                  </a:xfrm>
                  <a:custGeom>
                    <a:rect b="b" l="l" r="r" t="t"/>
                    <a:pathLst>
                      <a:path extrusionOk="0" h="185" w="69">
                        <a:moveTo>
                          <a:pt x="0" y="185"/>
                        </a:moveTo>
                        <a:cubicBezTo>
                          <a:pt x="56" y="164"/>
                          <a:pt x="69" y="62"/>
                          <a:pt x="39" y="0"/>
                        </a:cubicBezTo>
                      </a:path>
                    </a:pathLst>
                  </a:custGeom>
                  <a:noFill/>
                  <a:ln cap="rnd" cmpd="sng" w="1427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592" name="Google Shape;592;p70"/>
                  <p:cNvSpPr/>
                  <p:nvPr/>
                </p:nvSpPr>
                <p:spPr>
                  <a:xfrm>
                    <a:off x="10225088" y="3919538"/>
                    <a:ext cx="107950" cy="111125"/>
                  </a:xfrm>
                  <a:custGeom>
                    <a:rect b="b" l="l" r="r" t="t"/>
                    <a:pathLst>
                      <a:path extrusionOk="0" h="70" w="68">
                        <a:moveTo>
                          <a:pt x="20" y="70"/>
                        </a:moveTo>
                        <a:lnTo>
                          <a:pt x="0" y="0"/>
                        </a:lnTo>
                        <a:lnTo>
                          <a:pt x="68" y="26"/>
                        </a:lnTo>
                        <a:lnTo>
                          <a:pt x="20" y="70"/>
                        </a:lnTo>
                        <a:close/>
                      </a:path>
                    </a:pathLst>
                  </a:custGeom>
                  <a:solidFill>
                    <a:srgbClr val="C1B05C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593" name="Google Shape;593;p70"/>
                  <p:cNvSpPr/>
                  <p:nvPr/>
                </p:nvSpPr>
                <p:spPr>
                  <a:xfrm>
                    <a:off x="10048875" y="3271838"/>
                    <a:ext cx="681037" cy="266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r>
                      <a:rPr b="0" i="0" lang="en-US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Cellular </a:t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70"/>
                  <p:cNvSpPr/>
                  <p:nvPr/>
                </p:nvSpPr>
                <p:spPr>
                  <a:xfrm>
                    <a:off x="9893300" y="3481388"/>
                    <a:ext cx="963612" cy="266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r>
                      <a:rPr b="0" i="0" lang="en-US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Metabolism</a:t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p70"/>
                  <p:cNvSpPr/>
                  <p:nvPr/>
                </p:nvSpPr>
                <p:spPr>
                  <a:xfrm>
                    <a:off x="9801225" y="3778250"/>
                    <a:ext cx="423862" cy="284162"/>
                  </a:xfrm>
                  <a:prstGeom prst="ellipse">
                    <a:avLst/>
                  </a:prstGeom>
                  <a:solidFill>
                    <a:srgbClr val="A50021"/>
                  </a:solidFill>
                  <a:ln cap="flat" cmpd="sng" w="952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596" name="Google Shape;596;p70"/>
                  <p:cNvSpPr/>
                  <p:nvPr/>
                </p:nvSpPr>
                <p:spPr>
                  <a:xfrm>
                    <a:off x="9901238" y="3822700"/>
                    <a:ext cx="327025" cy="2238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EFFFF"/>
                      </a:buClr>
                      <a:buSzPts val="1200"/>
                      <a:buFont typeface="Calibri"/>
                      <a:buNone/>
                    </a:pPr>
                    <a:r>
                      <a:rPr b="0" i="0" lang="en-US" sz="1200" u="none" cap="none" strike="noStrike">
                        <a:solidFill>
                          <a:srgbClr val="FE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ATP</a:t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" name="Google Shape;597;p70"/>
                  <p:cNvSpPr/>
                  <p:nvPr/>
                </p:nvSpPr>
                <p:spPr>
                  <a:xfrm>
                    <a:off x="9799638" y="4138613"/>
                    <a:ext cx="423862" cy="284162"/>
                  </a:xfrm>
                  <a:prstGeom prst="ellipse">
                    <a:avLst/>
                  </a:prstGeom>
                  <a:solidFill>
                    <a:srgbClr val="A50021"/>
                  </a:solidFill>
                  <a:ln cap="flat" cmpd="sng" w="952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598" name="Google Shape;598;p70"/>
                  <p:cNvSpPr/>
                  <p:nvPr/>
                </p:nvSpPr>
                <p:spPr>
                  <a:xfrm>
                    <a:off x="9890125" y="4183063"/>
                    <a:ext cx="342900" cy="2238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EFFFF"/>
                      </a:buClr>
                      <a:buSzPts val="1200"/>
                      <a:buFont typeface="Calibri"/>
                      <a:buNone/>
                    </a:pPr>
                    <a:r>
                      <a:rPr b="0" i="0" lang="en-US" sz="1200" u="none" cap="none" strike="noStrike">
                        <a:solidFill>
                          <a:srgbClr val="FE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ADP</a:t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" name="Google Shape;599;p70"/>
                  <p:cNvSpPr/>
                  <p:nvPr/>
                </p:nvSpPr>
                <p:spPr>
                  <a:xfrm>
                    <a:off x="9693275" y="3919538"/>
                    <a:ext cx="107950" cy="296862"/>
                  </a:xfrm>
                  <a:custGeom>
                    <a:rect b="b" l="l" r="r" t="t"/>
                    <a:pathLst>
                      <a:path extrusionOk="0" h="187" w="68">
                        <a:moveTo>
                          <a:pt x="68" y="0"/>
                        </a:moveTo>
                        <a:cubicBezTo>
                          <a:pt x="13" y="26"/>
                          <a:pt x="0" y="127"/>
                          <a:pt x="27" y="187"/>
                        </a:cubicBezTo>
                      </a:path>
                    </a:pathLst>
                  </a:custGeom>
                  <a:noFill/>
                  <a:ln cap="rnd" cmpd="sng" w="1427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600" name="Google Shape;600;p70"/>
                  <p:cNvSpPr/>
                  <p:nvPr/>
                </p:nvSpPr>
                <p:spPr>
                  <a:xfrm>
                    <a:off x="10829925" y="3984625"/>
                    <a:ext cx="107950" cy="295275"/>
                  </a:xfrm>
                  <a:custGeom>
                    <a:rect b="b" l="l" r="r" t="t"/>
                    <a:pathLst>
                      <a:path extrusionOk="0" h="186" w="68">
                        <a:moveTo>
                          <a:pt x="0" y="186"/>
                        </a:moveTo>
                        <a:cubicBezTo>
                          <a:pt x="55" y="165"/>
                          <a:pt x="68" y="62"/>
                          <a:pt x="38" y="0"/>
                        </a:cubicBezTo>
                      </a:path>
                    </a:pathLst>
                  </a:custGeom>
                  <a:noFill/>
                  <a:ln cap="rnd" cmpd="sng" w="14275">
                    <a:solidFill>
                      <a:srgbClr val="8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601" name="Google Shape;601;p70"/>
                  <p:cNvSpPr/>
                  <p:nvPr/>
                </p:nvSpPr>
                <p:spPr>
                  <a:xfrm>
                    <a:off x="10828338" y="3919538"/>
                    <a:ext cx="106362" cy="109537"/>
                  </a:xfrm>
                  <a:custGeom>
                    <a:rect b="b" l="l" r="r" t="t"/>
                    <a:pathLst>
                      <a:path extrusionOk="0" h="69" w="67">
                        <a:moveTo>
                          <a:pt x="20" y="69"/>
                        </a:moveTo>
                        <a:lnTo>
                          <a:pt x="0" y="0"/>
                        </a:lnTo>
                        <a:lnTo>
                          <a:pt x="67" y="25"/>
                        </a:lnTo>
                        <a:lnTo>
                          <a:pt x="20" y="69"/>
                        </a:lnTo>
                        <a:close/>
                      </a:path>
                    </a:pathLst>
                  </a:custGeom>
                  <a:solidFill>
                    <a:srgbClr val="C1B05C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  <p:sp>
                <p:nvSpPr>
                  <p:cNvPr id="602" name="Google Shape;602;p70"/>
                  <p:cNvSpPr/>
                  <p:nvPr/>
                </p:nvSpPr>
                <p:spPr>
                  <a:xfrm>
                    <a:off x="10296525" y="4171950"/>
                    <a:ext cx="107950" cy="107950"/>
                  </a:xfrm>
                  <a:custGeom>
                    <a:rect b="b" l="l" r="r" t="t"/>
                    <a:pathLst>
                      <a:path extrusionOk="0" h="68" w="68">
                        <a:moveTo>
                          <a:pt x="46" y="0"/>
                        </a:moveTo>
                        <a:lnTo>
                          <a:pt x="68" y="68"/>
                        </a:lnTo>
                        <a:lnTo>
                          <a:pt x="0" y="45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C1B05C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onstantia"/>
                      <a:ea typeface="Constantia"/>
                      <a:cs typeface="Constantia"/>
                      <a:sym typeface="Constantia"/>
                    </a:endParaRPr>
                  </a:p>
                </p:txBody>
              </p:sp>
            </p:grpSp>
          </p:grpSp>
        </p:grpSp>
      </p:grpSp>
      <p:grpSp>
        <p:nvGrpSpPr>
          <p:cNvPr id="603" name="Google Shape;603;p70"/>
          <p:cNvGrpSpPr/>
          <p:nvPr/>
        </p:nvGrpSpPr>
        <p:grpSpPr>
          <a:xfrm>
            <a:off x="5378402" y="4410880"/>
            <a:ext cx="810640" cy="710161"/>
            <a:chOff x="5835650" y="4465638"/>
            <a:chExt cx="755650" cy="661987"/>
          </a:xfrm>
        </p:grpSpPr>
        <p:sp>
          <p:nvSpPr>
            <p:cNvPr id="604" name="Google Shape;604;p70"/>
            <p:cNvSpPr/>
            <p:nvPr/>
          </p:nvSpPr>
          <p:spPr>
            <a:xfrm>
              <a:off x="5835650" y="4648200"/>
              <a:ext cx="676275" cy="26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Physical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0"/>
            <p:cNvSpPr/>
            <p:nvPr/>
          </p:nvSpPr>
          <p:spPr>
            <a:xfrm>
              <a:off x="5854700" y="4860925"/>
              <a:ext cx="636587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Activity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0"/>
            <p:cNvSpPr/>
            <p:nvPr/>
          </p:nvSpPr>
          <p:spPr>
            <a:xfrm>
              <a:off x="6113463" y="4530725"/>
              <a:ext cx="325437" cy="180975"/>
            </a:xfrm>
            <a:custGeom>
              <a:rect b="b" l="l" r="r" t="t"/>
              <a:pathLst>
                <a:path extrusionOk="0" h="528" w="954">
                  <a:moveTo>
                    <a:pt x="921" y="98"/>
                  </a:moveTo>
                  <a:lnTo>
                    <a:pt x="835" y="140"/>
                  </a:lnTo>
                  <a:cubicBezTo>
                    <a:pt x="811" y="152"/>
                    <a:pt x="782" y="142"/>
                    <a:pt x="771" y="118"/>
                  </a:cubicBezTo>
                  <a:cubicBezTo>
                    <a:pt x="759" y="95"/>
                    <a:pt x="769" y="66"/>
                    <a:pt x="792" y="54"/>
                  </a:cubicBezTo>
                  <a:lnTo>
                    <a:pt x="878" y="12"/>
                  </a:lnTo>
                  <a:cubicBezTo>
                    <a:pt x="902" y="0"/>
                    <a:pt x="931" y="9"/>
                    <a:pt x="943" y="33"/>
                  </a:cubicBezTo>
                  <a:cubicBezTo>
                    <a:pt x="954" y="57"/>
                    <a:pt x="945" y="86"/>
                    <a:pt x="921" y="98"/>
                  </a:cubicBezTo>
                  <a:close/>
                  <a:moveTo>
                    <a:pt x="663" y="225"/>
                  </a:moveTo>
                  <a:lnTo>
                    <a:pt x="577" y="268"/>
                  </a:lnTo>
                  <a:cubicBezTo>
                    <a:pt x="553" y="280"/>
                    <a:pt x="524" y="270"/>
                    <a:pt x="512" y="246"/>
                  </a:cubicBezTo>
                  <a:cubicBezTo>
                    <a:pt x="501" y="222"/>
                    <a:pt x="510" y="194"/>
                    <a:pt x="534" y="182"/>
                  </a:cubicBezTo>
                  <a:lnTo>
                    <a:pt x="620" y="139"/>
                  </a:lnTo>
                  <a:cubicBezTo>
                    <a:pt x="644" y="128"/>
                    <a:pt x="673" y="137"/>
                    <a:pt x="685" y="161"/>
                  </a:cubicBezTo>
                  <a:cubicBezTo>
                    <a:pt x="696" y="185"/>
                    <a:pt x="687" y="214"/>
                    <a:pt x="663" y="225"/>
                  </a:cubicBezTo>
                  <a:close/>
                  <a:moveTo>
                    <a:pt x="405" y="353"/>
                  </a:moveTo>
                  <a:lnTo>
                    <a:pt x="319" y="396"/>
                  </a:lnTo>
                  <a:cubicBezTo>
                    <a:pt x="295" y="407"/>
                    <a:pt x="266" y="398"/>
                    <a:pt x="254" y="374"/>
                  </a:cubicBezTo>
                  <a:cubicBezTo>
                    <a:pt x="243" y="350"/>
                    <a:pt x="252" y="321"/>
                    <a:pt x="276" y="310"/>
                  </a:cubicBezTo>
                  <a:lnTo>
                    <a:pt x="362" y="267"/>
                  </a:lnTo>
                  <a:cubicBezTo>
                    <a:pt x="386" y="255"/>
                    <a:pt x="415" y="265"/>
                    <a:pt x="426" y="289"/>
                  </a:cubicBezTo>
                  <a:cubicBezTo>
                    <a:pt x="438" y="313"/>
                    <a:pt x="428" y="341"/>
                    <a:pt x="405" y="353"/>
                  </a:cubicBezTo>
                  <a:close/>
                  <a:moveTo>
                    <a:pt x="147" y="481"/>
                  </a:moveTo>
                  <a:lnTo>
                    <a:pt x="76" y="516"/>
                  </a:lnTo>
                  <a:cubicBezTo>
                    <a:pt x="52" y="528"/>
                    <a:pt x="23" y="518"/>
                    <a:pt x="12" y="494"/>
                  </a:cubicBezTo>
                  <a:cubicBezTo>
                    <a:pt x="0" y="470"/>
                    <a:pt x="10" y="442"/>
                    <a:pt x="33" y="430"/>
                  </a:cubicBezTo>
                  <a:lnTo>
                    <a:pt x="104" y="395"/>
                  </a:lnTo>
                  <a:cubicBezTo>
                    <a:pt x="128" y="383"/>
                    <a:pt x="157" y="393"/>
                    <a:pt x="168" y="417"/>
                  </a:cubicBezTo>
                  <a:cubicBezTo>
                    <a:pt x="180" y="440"/>
                    <a:pt x="170" y="469"/>
                    <a:pt x="147" y="481"/>
                  </a:cubicBezTo>
                  <a:close/>
                </a:path>
              </a:pathLst>
            </a:custGeom>
            <a:solidFill>
              <a:srgbClr val="C1B05C"/>
            </a:solidFill>
            <a:ln cap="flat" cmpd="sng" w="9525">
              <a:solidFill>
                <a:srgbClr val="C1B0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607" name="Google Shape;607;p70"/>
            <p:cNvSpPr/>
            <p:nvPr/>
          </p:nvSpPr>
          <p:spPr>
            <a:xfrm>
              <a:off x="6373813" y="4465638"/>
              <a:ext cx="217487" cy="153987"/>
            </a:xfrm>
            <a:custGeom>
              <a:rect b="b" l="l" r="r" t="t"/>
              <a:pathLst>
                <a:path extrusionOk="0" h="97" w="137">
                  <a:moveTo>
                    <a:pt x="0" y="19"/>
                  </a:moveTo>
                  <a:lnTo>
                    <a:pt x="137" y="0"/>
                  </a:lnTo>
                  <a:lnTo>
                    <a:pt x="39" y="9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608" name="Google Shape;608;p70"/>
          <p:cNvGrpSpPr/>
          <p:nvPr/>
        </p:nvGrpSpPr>
        <p:grpSpPr>
          <a:xfrm>
            <a:off x="5528268" y="2706151"/>
            <a:ext cx="660774" cy="510908"/>
            <a:chOff x="5975350" y="2876550"/>
            <a:chExt cx="615950" cy="476250"/>
          </a:xfrm>
        </p:grpSpPr>
        <p:sp>
          <p:nvSpPr>
            <p:cNvPr id="609" name="Google Shape;609;p70"/>
            <p:cNvSpPr/>
            <p:nvPr/>
          </p:nvSpPr>
          <p:spPr>
            <a:xfrm>
              <a:off x="5975350" y="2876550"/>
              <a:ext cx="446087" cy="26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Light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0"/>
            <p:cNvSpPr/>
            <p:nvPr/>
          </p:nvSpPr>
          <p:spPr>
            <a:xfrm>
              <a:off x="6113463" y="3103563"/>
              <a:ext cx="325437" cy="182562"/>
            </a:xfrm>
            <a:custGeom>
              <a:rect b="b" l="l" r="r" t="t"/>
              <a:pathLst>
                <a:path extrusionOk="0" h="534" w="956">
                  <a:moveTo>
                    <a:pt x="879" y="522"/>
                  </a:moveTo>
                  <a:lnTo>
                    <a:pt x="793" y="479"/>
                  </a:lnTo>
                  <a:cubicBezTo>
                    <a:pt x="770" y="467"/>
                    <a:pt x="760" y="438"/>
                    <a:pt x="772" y="414"/>
                  </a:cubicBezTo>
                  <a:cubicBezTo>
                    <a:pt x="784" y="391"/>
                    <a:pt x="813" y="381"/>
                    <a:pt x="836" y="393"/>
                  </a:cubicBezTo>
                  <a:lnTo>
                    <a:pt x="922" y="436"/>
                  </a:lnTo>
                  <a:cubicBezTo>
                    <a:pt x="946" y="448"/>
                    <a:pt x="956" y="477"/>
                    <a:pt x="944" y="500"/>
                  </a:cubicBezTo>
                  <a:cubicBezTo>
                    <a:pt x="932" y="524"/>
                    <a:pt x="903" y="534"/>
                    <a:pt x="879" y="522"/>
                  </a:cubicBezTo>
                  <a:close/>
                  <a:moveTo>
                    <a:pt x="622" y="393"/>
                  </a:moveTo>
                  <a:lnTo>
                    <a:pt x="536" y="350"/>
                  </a:lnTo>
                  <a:cubicBezTo>
                    <a:pt x="512" y="338"/>
                    <a:pt x="503" y="309"/>
                    <a:pt x="515" y="285"/>
                  </a:cubicBezTo>
                  <a:cubicBezTo>
                    <a:pt x="526" y="262"/>
                    <a:pt x="555" y="252"/>
                    <a:pt x="579" y="264"/>
                  </a:cubicBezTo>
                  <a:lnTo>
                    <a:pt x="665" y="307"/>
                  </a:lnTo>
                  <a:cubicBezTo>
                    <a:pt x="689" y="319"/>
                    <a:pt x="698" y="348"/>
                    <a:pt x="686" y="371"/>
                  </a:cubicBezTo>
                  <a:cubicBezTo>
                    <a:pt x="674" y="395"/>
                    <a:pt x="646" y="405"/>
                    <a:pt x="622" y="393"/>
                  </a:cubicBezTo>
                  <a:close/>
                  <a:moveTo>
                    <a:pt x="364" y="264"/>
                  </a:moveTo>
                  <a:lnTo>
                    <a:pt x="278" y="221"/>
                  </a:lnTo>
                  <a:cubicBezTo>
                    <a:pt x="255" y="209"/>
                    <a:pt x="245" y="180"/>
                    <a:pt x="257" y="156"/>
                  </a:cubicBezTo>
                  <a:cubicBezTo>
                    <a:pt x="269" y="133"/>
                    <a:pt x="298" y="123"/>
                    <a:pt x="321" y="135"/>
                  </a:cubicBezTo>
                  <a:lnTo>
                    <a:pt x="407" y="178"/>
                  </a:lnTo>
                  <a:cubicBezTo>
                    <a:pt x="431" y="190"/>
                    <a:pt x="441" y="219"/>
                    <a:pt x="429" y="242"/>
                  </a:cubicBezTo>
                  <a:cubicBezTo>
                    <a:pt x="417" y="266"/>
                    <a:pt x="388" y="276"/>
                    <a:pt x="364" y="264"/>
                  </a:cubicBezTo>
                  <a:close/>
                  <a:moveTo>
                    <a:pt x="107" y="135"/>
                  </a:moveTo>
                  <a:lnTo>
                    <a:pt x="33" y="98"/>
                  </a:lnTo>
                  <a:cubicBezTo>
                    <a:pt x="9" y="86"/>
                    <a:pt x="0" y="57"/>
                    <a:pt x="12" y="33"/>
                  </a:cubicBezTo>
                  <a:cubicBezTo>
                    <a:pt x="24" y="10"/>
                    <a:pt x="52" y="0"/>
                    <a:pt x="76" y="12"/>
                  </a:cubicBezTo>
                  <a:lnTo>
                    <a:pt x="150" y="49"/>
                  </a:lnTo>
                  <a:cubicBezTo>
                    <a:pt x="174" y="61"/>
                    <a:pt x="183" y="90"/>
                    <a:pt x="171" y="113"/>
                  </a:cubicBezTo>
                  <a:cubicBezTo>
                    <a:pt x="159" y="137"/>
                    <a:pt x="131" y="147"/>
                    <a:pt x="107" y="135"/>
                  </a:cubicBezTo>
                  <a:close/>
                </a:path>
              </a:pathLst>
            </a:custGeom>
            <a:solidFill>
              <a:srgbClr val="C1B05C"/>
            </a:solidFill>
            <a:ln cap="flat" cmpd="sng" w="9525">
              <a:solidFill>
                <a:srgbClr val="C1B0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611" name="Google Shape;611;p70"/>
            <p:cNvSpPr/>
            <p:nvPr/>
          </p:nvSpPr>
          <p:spPr>
            <a:xfrm>
              <a:off x="6373813" y="3197225"/>
              <a:ext cx="217487" cy="155575"/>
            </a:xfrm>
            <a:custGeom>
              <a:rect b="b" l="l" r="r" t="t"/>
              <a:pathLst>
                <a:path extrusionOk="0" h="98" w="137">
                  <a:moveTo>
                    <a:pt x="39" y="0"/>
                  </a:moveTo>
                  <a:lnTo>
                    <a:pt x="137" y="98"/>
                  </a:lnTo>
                  <a:lnTo>
                    <a:pt x="0" y="7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612" name="Google Shape;612;p70"/>
          <p:cNvGrpSpPr/>
          <p:nvPr/>
        </p:nvGrpSpPr>
        <p:grpSpPr>
          <a:xfrm>
            <a:off x="10778696" y="2706151"/>
            <a:ext cx="865137" cy="510908"/>
            <a:chOff x="10869613" y="2876550"/>
            <a:chExt cx="806450" cy="476250"/>
          </a:xfrm>
        </p:grpSpPr>
        <p:sp>
          <p:nvSpPr>
            <p:cNvPr id="613" name="Google Shape;613;p70"/>
            <p:cNvSpPr/>
            <p:nvPr/>
          </p:nvSpPr>
          <p:spPr>
            <a:xfrm>
              <a:off x="11187113" y="2876550"/>
              <a:ext cx="488950" cy="26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Sleep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0"/>
            <p:cNvSpPr/>
            <p:nvPr/>
          </p:nvSpPr>
          <p:spPr>
            <a:xfrm>
              <a:off x="11014075" y="3067050"/>
              <a:ext cx="317500" cy="206375"/>
            </a:xfrm>
            <a:custGeom>
              <a:rect b="b" l="l" r="r" t="t"/>
              <a:pathLst>
                <a:path extrusionOk="0" h="604" w="932">
                  <a:moveTo>
                    <a:pt x="30" y="508"/>
                  </a:moveTo>
                  <a:lnTo>
                    <a:pt x="112" y="459"/>
                  </a:lnTo>
                  <a:lnTo>
                    <a:pt x="112" y="459"/>
                  </a:lnTo>
                  <a:cubicBezTo>
                    <a:pt x="135" y="445"/>
                    <a:pt x="165" y="452"/>
                    <a:pt x="178" y="475"/>
                  </a:cubicBezTo>
                  <a:cubicBezTo>
                    <a:pt x="192" y="498"/>
                    <a:pt x="184" y="527"/>
                    <a:pt x="162" y="541"/>
                  </a:cubicBezTo>
                  <a:lnTo>
                    <a:pt x="79" y="590"/>
                  </a:lnTo>
                  <a:cubicBezTo>
                    <a:pt x="57" y="604"/>
                    <a:pt x="27" y="597"/>
                    <a:pt x="14" y="574"/>
                  </a:cubicBezTo>
                  <a:cubicBezTo>
                    <a:pt x="0" y="551"/>
                    <a:pt x="7" y="522"/>
                    <a:pt x="30" y="508"/>
                  </a:cubicBezTo>
                  <a:close/>
                  <a:moveTo>
                    <a:pt x="277" y="360"/>
                  </a:moveTo>
                  <a:lnTo>
                    <a:pt x="359" y="310"/>
                  </a:lnTo>
                  <a:cubicBezTo>
                    <a:pt x="382" y="297"/>
                    <a:pt x="411" y="304"/>
                    <a:pt x="425" y="327"/>
                  </a:cubicBezTo>
                  <a:cubicBezTo>
                    <a:pt x="439" y="350"/>
                    <a:pt x="431" y="379"/>
                    <a:pt x="409" y="393"/>
                  </a:cubicBezTo>
                  <a:lnTo>
                    <a:pt x="326" y="442"/>
                  </a:lnTo>
                  <a:cubicBezTo>
                    <a:pt x="304" y="456"/>
                    <a:pt x="274" y="448"/>
                    <a:pt x="260" y="426"/>
                  </a:cubicBezTo>
                  <a:cubicBezTo>
                    <a:pt x="247" y="403"/>
                    <a:pt x="254" y="373"/>
                    <a:pt x="277" y="360"/>
                  </a:cubicBezTo>
                  <a:close/>
                  <a:moveTo>
                    <a:pt x="524" y="211"/>
                  </a:moveTo>
                  <a:lnTo>
                    <a:pt x="606" y="162"/>
                  </a:lnTo>
                  <a:cubicBezTo>
                    <a:pt x="629" y="148"/>
                    <a:pt x="658" y="156"/>
                    <a:pt x="672" y="178"/>
                  </a:cubicBezTo>
                  <a:cubicBezTo>
                    <a:pt x="686" y="201"/>
                    <a:pt x="678" y="231"/>
                    <a:pt x="656" y="244"/>
                  </a:cubicBezTo>
                  <a:lnTo>
                    <a:pt x="573" y="294"/>
                  </a:lnTo>
                  <a:lnTo>
                    <a:pt x="573" y="294"/>
                  </a:lnTo>
                  <a:cubicBezTo>
                    <a:pt x="551" y="307"/>
                    <a:pt x="521" y="300"/>
                    <a:pt x="507" y="277"/>
                  </a:cubicBezTo>
                  <a:cubicBezTo>
                    <a:pt x="494" y="255"/>
                    <a:pt x="501" y="225"/>
                    <a:pt x="524" y="211"/>
                  </a:cubicBezTo>
                  <a:close/>
                  <a:moveTo>
                    <a:pt x="771" y="63"/>
                  </a:moveTo>
                  <a:lnTo>
                    <a:pt x="853" y="14"/>
                  </a:lnTo>
                  <a:cubicBezTo>
                    <a:pt x="876" y="0"/>
                    <a:pt x="905" y="7"/>
                    <a:pt x="919" y="30"/>
                  </a:cubicBezTo>
                  <a:cubicBezTo>
                    <a:pt x="932" y="53"/>
                    <a:pt x="925" y="82"/>
                    <a:pt x="902" y="96"/>
                  </a:cubicBezTo>
                  <a:lnTo>
                    <a:pt x="820" y="145"/>
                  </a:lnTo>
                  <a:cubicBezTo>
                    <a:pt x="797" y="159"/>
                    <a:pt x="768" y="152"/>
                    <a:pt x="754" y="129"/>
                  </a:cubicBezTo>
                  <a:cubicBezTo>
                    <a:pt x="741" y="106"/>
                    <a:pt x="748" y="77"/>
                    <a:pt x="771" y="63"/>
                  </a:cubicBezTo>
                  <a:close/>
                </a:path>
              </a:pathLst>
            </a:custGeom>
            <a:solidFill>
              <a:srgbClr val="C1B05C"/>
            </a:solidFill>
            <a:ln cap="flat" cmpd="sng" w="9525">
              <a:solidFill>
                <a:srgbClr val="C1B0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615" name="Google Shape;615;p70"/>
            <p:cNvSpPr/>
            <p:nvPr/>
          </p:nvSpPr>
          <p:spPr>
            <a:xfrm>
              <a:off x="10869613" y="3186113"/>
              <a:ext cx="212725" cy="166687"/>
            </a:xfrm>
            <a:custGeom>
              <a:rect b="b" l="l" r="r" t="t"/>
              <a:pathLst>
                <a:path extrusionOk="0" h="105" w="134">
                  <a:moveTo>
                    <a:pt x="134" y="75"/>
                  </a:moveTo>
                  <a:lnTo>
                    <a:pt x="0" y="105"/>
                  </a:lnTo>
                  <a:lnTo>
                    <a:pt x="89" y="0"/>
                  </a:lnTo>
                  <a:lnTo>
                    <a:pt x="134" y="75"/>
                  </a:lnTo>
                  <a:close/>
                </a:path>
              </a:pathLst>
            </a:custGeom>
            <a:solidFill>
              <a:srgbClr val="C1B0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616" name="Google Shape;616;p70"/>
          <p:cNvGrpSpPr/>
          <p:nvPr/>
        </p:nvGrpSpPr>
        <p:grpSpPr>
          <a:xfrm>
            <a:off x="10633938" y="4410880"/>
            <a:ext cx="1485038" cy="711863"/>
            <a:chOff x="10633938" y="4410880"/>
            <a:chExt cx="1485038" cy="711863"/>
          </a:xfrm>
        </p:grpSpPr>
        <p:sp>
          <p:nvSpPr>
            <p:cNvPr id="617" name="Google Shape;617;p70"/>
            <p:cNvSpPr/>
            <p:nvPr/>
          </p:nvSpPr>
          <p:spPr>
            <a:xfrm>
              <a:off x="10799132" y="4610133"/>
              <a:ext cx="965842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Wakefulness,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8" name="Google Shape;618;p70"/>
            <p:cNvGrpSpPr/>
            <p:nvPr/>
          </p:nvGrpSpPr>
          <p:grpSpPr>
            <a:xfrm>
              <a:off x="10633938" y="4410880"/>
              <a:ext cx="1485038" cy="711863"/>
              <a:chOff x="10633938" y="4410880"/>
              <a:chExt cx="1485038" cy="711863"/>
            </a:xfrm>
          </p:grpSpPr>
          <p:sp>
            <p:nvSpPr>
              <p:cNvPr id="619" name="Google Shape;619;p70"/>
              <p:cNvSpPr/>
              <p:nvPr/>
            </p:nvSpPr>
            <p:spPr>
              <a:xfrm>
                <a:off x="10633938" y="4834932"/>
                <a:ext cx="1485038" cy="2878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Sleep Deprivation</a:t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70"/>
              <p:cNvSpPr/>
              <p:nvPr/>
            </p:nvSpPr>
            <p:spPr>
              <a:xfrm>
                <a:off x="10943889" y="4477297"/>
                <a:ext cx="355932" cy="189035"/>
              </a:xfrm>
              <a:custGeom>
                <a:rect b="b" l="l" r="r" t="t"/>
                <a:pathLst>
                  <a:path extrusionOk="0" h="516" w="979">
                    <a:moveTo>
                      <a:pt x="75" y="11"/>
                    </a:moveTo>
                    <a:lnTo>
                      <a:pt x="162" y="51"/>
                    </a:lnTo>
                    <a:cubicBezTo>
                      <a:pt x="186" y="63"/>
                      <a:pt x="197" y="91"/>
                      <a:pt x="185" y="115"/>
                    </a:cubicBezTo>
                    <a:cubicBezTo>
                      <a:pt x="174" y="139"/>
                      <a:pt x="146" y="150"/>
                      <a:pt x="122" y="138"/>
                    </a:cubicBezTo>
                    <a:lnTo>
                      <a:pt x="35" y="98"/>
                    </a:lnTo>
                    <a:cubicBezTo>
                      <a:pt x="11" y="87"/>
                      <a:pt x="0" y="58"/>
                      <a:pt x="11" y="34"/>
                    </a:cubicBezTo>
                    <a:cubicBezTo>
                      <a:pt x="23" y="10"/>
                      <a:pt x="51" y="0"/>
                      <a:pt x="75" y="11"/>
                    </a:cubicBezTo>
                    <a:close/>
                    <a:moveTo>
                      <a:pt x="336" y="133"/>
                    </a:moveTo>
                    <a:lnTo>
                      <a:pt x="423" y="173"/>
                    </a:lnTo>
                    <a:cubicBezTo>
                      <a:pt x="447" y="185"/>
                      <a:pt x="458" y="213"/>
                      <a:pt x="446" y="237"/>
                    </a:cubicBezTo>
                    <a:cubicBezTo>
                      <a:pt x="435" y="261"/>
                      <a:pt x="406" y="272"/>
                      <a:pt x="382" y="260"/>
                    </a:cubicBezTo>
                    <a:lnTo>
                      <a:pt x="296" y="220"/>
                    </a:lnTo>
                    <a:cubicBezTo>
                      <a:pt x="272" y="209"/>
                      <a:pt x="261" y="180"/>
                      <a:pt x="272" y="156"/>
                    </a:cubicBezTo>
                    <a:cubicBezTo>
                      <a:pt x="284" y="132"/>
                      <a:pt x="312" y="122"/>
                      <a:pt x="336" y="133"/>
                    </a:cubicBezTo>
                    <a:close/>
                    <a:moveTo>
                      <a:pt x="597" y="255"/>
                    </a:moveTo>
                    <a:lnTo>
                      <a:pt x="684" y="295"/>
                    </a:lnTo>
                    <a:cubicBezTo>
                      <a:pt x="708" y="307"/>
                      <a:pt x="718" y="335"/>
                      <a:pt x="707" y="359"/>
                    </a:cubicBezTo>
                    <a:cubicBezTo>
                      <a:pt x="696" y="383"/>
                      <a:pt x="667" y="394"/>
                      <a:pt x="643" y="382"/>
                    </a:cubicBezTo>
                    <a:lnTo>
                      <a:pt x="556" y="342"/>
                    </a:lnTo>
                    <a:cubicBezTo>
                      <a:pt x="532" y="331"/>
                      <a:pt x="522" y="302"/>
                      <a:pt x="533" y="278"/>
                    </a:cubicBezTo>
                    <a:cubicBezTo>
                      <a:pt x="544" y="254"/>
                      <a:pt x="573" y="244"/>
                      <a:pt x="597" y="255"/>
                    </a:cubicBezTo>
                    <a:close/>
                    <a:moveTo>
                      <a:pt x="858" y="377"/>
                    </a:moveTo>
                    <a:lnTo>
                      <a:pt x="945" y="417"/>
                    </a:lnTo>
                    <a:cubicBezTo>
                      <a:pt x="969" y="429"/>
                      <a:pt x="979" y="457"/>
                      <a:pt x="968" y="481"/>
                    </a:cubicBezTo>
                    <a:cubicBezTo>
                      <a:pt x="957" y="505"/>
                      <a:pt x="928" y="516"/>
                      <a:pt x="904" y="504"/>
                    </a:cubicBezTo>
                    <a:lnTo>
                      <a:pt x="817" y="464"/>
                    </a:lnTo>
                    <a:cubicBezTo>
                      <a:pt x="793" y="453"/>
                      <a:pt x="783" y="424"/>
                      <a:pt x="794" y="400"/>
                    </a:cubicBezTo>
                    <a:cubicBezTo>
                      <a:pt x="805" y="376"/>
                      <a:pt x="834" y="366"/>
                      <a:pt x="858" y="377"/>
                    </a:cubicBezTo>
                    <a:close/>
                  </a:path>
                </a:pathLst>
              </a:custGeom>
              <a:solidFill>
                <a:srgbClr val="C1B05C"/>
              </a:solidFill>
              <a:ln cap="flat" cmpd="sng" w="9525">
                <a:solidFill>
                  <a:srgbClr val="C1B05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621" name="Google Shape;621;p70"/>
              <p:cNvSpPr/>
              <p:nvPr/>
            </p:nvSpPr>
            <p:spPr>
              <a:xfrm>
                <a:off x="10778696" y="4410880"/>
                <a:ext cx="233314" cy="161787"/>
              </a:xfrm>
              <a:custGeom>
                <a:rect b="b" l="l" r="r" t="t"/>
                <a:pathLst>
                  <a:path extrusionOk="0" h="95" w="137">
                    <a:moveTo>
                      <a:pt x="100" y="95"/>
                    </a:moveTo>
                    <a:lnTo>
                      <a:pt x="0" y="0"/>
                    </a:lnTo>
                    <a:lnTo>
                      <a:pt x="137" y="16"/>
                    </a:lnTo>
                    <a:lnTo>
                      <a:pt x="100" y="95"/>
                    </a:lnTo>
                    <a:close/>
                  </a:path>
                </a:pathLst>
              </a:custGeom>
              <a:solidFill>
                <a:srgbClr val="C1B05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1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Two perspectives on sleep-health relationships: Sleep disorders and multidimensional sleep health</a:t>
            </a:r>
            <a:endParaRPr/>
          </a:p>
        </p:txBody>
      </p:sp>
      <p:sp>
        <p:nvSpPr>
          <p:cNvPr id="627" name="Google Shape;627;p71"/>
          <p:cNvSpPr/>
          <p:nvPr/>
        </p:nvSpPr>
        <p:spPr>
          <a:xfrm>
            <a:off x="4517918" y="3951638"/>
            <a:ext cx="559179" cy="34548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628" name="Google Shape;628;p71"/>
          <p:cNvGrpSpPr/>
          <p:nvPr/>
        </p:nvGrpSpPr>
        <p:grpSpPr>
          <a:xfrm>
            <a:off x="143051" y="1668587"/>
            <a:ext cx="4627198" cy="4931723"/>
            <a:chOff x="6953176" y="1668587"/>
            <a:chExt cx="4627198" cy="4931723"/>
          </a:xfrm>
        </p:grpSpPr>
        <p:grpSp>
          <p:nvGrpSpPr>
            <p:cNvPr id="629" name="Google Shape;629;p71"/>
            <p:cNvGrpSpPr/>
            <p:nvPr/>
          </p:nvGrpSpPr>
          <p:grpSpPr>
            <a:xfrm>
              <a:off x="6957336" y="4200408"/>
              <a:ext cx="1740195" cy="1566856"/>
              <a:chOff x="6957336" y="4200408"/>
              <a:chExt cx="1740195" cy="1566856"/>
            </a:xfrm>
          </p:grpSpPr>
          <p:sp>
            <p:nvSpPr>
              <p:cNvPr id="630" name="Google Shape;630;p71"/>
              <p:cNvSpPr/>
              <p:nvPr/>
            </p:nvSpPr>
            <p:spPr>
              <a:xfrm rot="-8483">
                <a:off x="6959261" y="4202548"/>
                <a:ext cx="1736344" cy="1562576"/>
              </a:xfrm>
              <a:prstGeom prst="hexagon">
                <a:avLst>
                  <a:gd fmla="val 25000" name="adj"/>
                  <a:gd fmla="val 115470" name="vf"/>
                </a:avLst>
              </a:prstGeom>
              <a:noFill/>
              <a:ln cap="flat" cmpd="sng" w="571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631" name="Google Shape;631;p71"/>
              <p:cNvSpPr txBox="1"/>
              <p:nvPr/>
            </p:nvSpPr>
            <p:spPr>
              <a:xfrm>
                <a:off x="7008821" y="4778636"/>
                <a:ext cx="16289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Parasomnias</a:t>
                </a:r>
                <a:endParaRPr/>
              </a:p>
            </p:txBody>
          </p:sp>
        </p:grpSp>
        <p:grpSp>
          <p:nvGrpSpPr>
            <p:cNvPr id="632" name="Google Shape;632;p71"/>
            <p:cNvGrpSpPr/>
            <p:nvPr/>
          </p:nvGrpSpPr>
          <p:grpSpPr>
            <a:xfrm>
              <a:off x="6953176" y="1668587"/>
              <a:ext cx="4627198" cy="4931723"/>
              <a:chOff x="6953176" y="1668587"/>
              <a:chExt cx="4627198" cy="4931723"/>
            </a:xfrm>
          </p:grpSpPr>
          <p:grpSp>
            <p:nvGrpSpPr>
              <p:cNvPr id="633" name="Google Shape;633;p71"/>
              <p:cNvGrpSpPr/>
              <p:nvPr/>
            </p:nvGrpSpPr>
            <p:grpSpPr>
              <a:xfrm>
                <a:off x="8402661" y="3351005"/>
                <a:ext cx="1740195" cy="1566856"/>
                <a:chOff x="8402661" y="3351005"/>
                <a:chExt cx="1740195" cy="1566856"/>
              </a:xfrm>
            </p:grpSpPr>
            <p:sp>
              <p:nvSpPr>
                <p:cNvPr id="634" name="Google Shape;634;p71"/>
                <p:cNvSpPr/>
                <p:nvPr/>
              </p:nvSpPr>
              <p:spPr>
                <a:xfrm rot="-8483">
                  <a:off x="8404586" y="3353145"/>
                  <a:ext cx="1736344" cy="1562576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rgbClr val="00B0F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chemeClr val="lt1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635" name="Google Shape;635;p71"/>
                <p:cNvSpPr txBox="1"/>
                <p:nvPr/>
              </p:nvSpPr>
              <p:spPr>
                <a:xfrm>
                  <a:off x="8474885" y="3717700"/>
                  <a:ext cx="1575461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Sleep Disorders</a:t>
                  </a:r>
                  <a:endParaRPr/>
                </a:p>
              </p:txBody>
            </p:sp>
          </p:grpSp>
          <p:grpSp>
            <p:nvGrpSpPr>
              <p:cNvPr id="636" name="Google Shape;636;p71"/>
              <p:cNvGrpSpPr/>
              <p:nvPr/>
            </p:nvGrpSpPr>
            <p:grpSpPr>
              <a:xfrm>
                <a:off x="9825106" y="2506247"/>
                <a:ext cx="1751102" cy="1566855"/>
                <a:chOff x="9825106" y="2506247"/>
                <a:chExt cx="1751102" cy="1566855"/>
              </a:xfrm>
            </p:grpSpPr>
            <p:sp>
              <p:nvSpPr>
                <p:cNvPr id="637" name="Google Shape;637;p71"/>
                <p:cNvSpPr/>
                <p:nvPr/>
              </p:nvSpPr>
              <p:spPr>
                <a:xfrm rot="-8483">
                  <a:off x="9837941" y="2508387"/>
                  <a:ext cx="1736342" cy="156257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rgbClr val="A5002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638" name="Google Shape;638;p71"/>
                <p:cNvSpPr txBox="1"/>
                <p:nvPr/>
              </p:nvSpPr>
              <p:spPr>
                <a:xfrm>
                  <a:off x="9825106" y="2935506"/>
                  <a:ext cx="174019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Sleep-Related Breathing Disorders</a:t>
                  </a:r>
                  <a:endParaRPr/>
                </a:p>
              </p:txBody>
            </p:sp>
          </p:grpSp>
          <p:grpSp>
            <p:nvGrpSpPr>
              <p:cNvPr id="639" name="Google Shape;639;p71"/>
              <p:cNvGrpSpPr/>
              <p:nvPr/>
            </p:nvGrpSpPr>
            <p:grpSpPr>
              <a:xfrm>
                <a:off x="8392521" y="1668587"/>
                <a:ext cx="1740192" cy="1566854"/>
                <a:chOff x="8392521" y="1668587"/>
                <a:chExt cx="1740192" cy="1566854"/>
              </a:xfrm>
            </p:grpSpPr>
            <p:sp>
              <p:nvSpPr>
                <p:cNvPr id="640" name="Google Shape;640;p71"/>
                <p:cNvSpPr/>
                <p:nvPr/>
              </p:nvSpPr>
              <p:spPr>
                <a:xfrm rot="-8483">
                  <a:off x="8394446" y="1670727"/>
                  <a:ext cx="1736341" cy="1562574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rgbClr val="00206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641" name="Google Shape;641;p71"/>
                <p:cNvSpPr txBox="1"/>
                <p:nvPr/>
              </p:nvSpPr>
              <p:spPr>
                <a:xfrm>
                  <a:off x="8481664" y="2253936"/>
                  <a:ext cx="158186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Insomnia</a:t>
                  </a:r>
                  <a:endParaRPr/>
                </a:p>
              </p:txBody>
            </p:sp>
          </p:grpSp>
          <p:grpSp>
            <p:nvGrpSpPr>
              <p:cNvPr id="642" name="Google Shape;642;p71"/>
              <p:cNvGrpSpPr/>
              <p:nvPr/>
            </p:nvGrpSpPr>
            <p:grpSpPr>
              <a:xfrm>
                <a:off x="9836015" y="4193295"/>
                <a:ext cx="1744359" cy="1566856"/>
                <a:chOff x="9836015" y="4193295"/>
                <a:chExt cx="1744359" cy="1566856"/>
              </a:xfrm>
            </p:grpSpPr>
            <p:sp>
              <p:nvSpPr>
                <p:cNvPr id="643" name="Google Shape;643;p71"/>
                <p:cNvSpPr/>
                <p:nvPr/>
              </p:nvSpPr>
              <p:spPr>
                <a:xfrm rot="-8483">
                  <a:off x="9842104" y="4195435"/>
                  <a:ext cx="1736344" cy="1562576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644" name="Google Shape;644;p71"/>
                <p:cNvSpPr txBox="1"/>
                <p:nvPr/>
              </p:nvSpPr>
              <p:spPr>
                <a:xfrm>
                  <a:off x="9836015" y="4445227"/>
                  <a:ext cx="1740193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Central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Disorders of Hyper-somnolence</a:t>
                  </a:r>
                  <a:endParaRPr/>
                </a:p>
              </p:txBody>
            </p:sp>
          </p:grpSp>
          <p:grpSp>
            <p:nvGrpSpPr>
              <p:cNvPr id="645" name="Google Shape;645;p71"/>
              <p:cNvGrpSpPr/>
              <p:nvPr/>
            </p:nvGrpSpPr>
            <p:grpSpPr>
              <a:xfrm>
                <a:off x="6953176" y="2513361"/>
                <a:ext cx="3187839" cy="4086949"/>
                <a:chOff x="6953176" y="2513361"/>
                <a:chExt cx="3187839" cy="4086949"/>
              </a:xfrm>
            </p:grpSpPr>
            <p:sp>
              <p:nvSpPr>
                <p:cNvPr id="646" name="Google Shape;646;p71"/>
                <p:cNvSpPr/>
                <p:nvPr/>
              </p:nvSpPr>
              <p:spPr>
                <a:xfrm rot="-8483">
                  <a:off x="6955101" y="2515501"/>
                  <a:ext cx="1736341" cy="1562574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Sleep-Related Movement Disorders</a:t>
                  </a:r>
                  <a:endParaRPr/>
                </a:p>
              </p:txBody>
            </p:sp>
            <p:sp>
              <p:nvSpPr>
                <p:cNvPr id="647" name="Google Shape;647;p71"/>
                <p:cNvSpPr/>
                <p:nvPr/>
              </p:nvSpPr>
              <p:spPr>
                <a:xfrm rot="-8483">
                  <a:off x="8402749" y="5035596"/>
                  <a:ext cx="1736341" cy="1562574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57150">
                  <a:solidFill>
                    <a:srgbClr val="00B05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endParaRPr>
                </a:p>
              </p:txBody>
            </p:sp>
            <p:sp>
              <p:nvSpPr>
                <p:cNvPr id="648" name="Google Shape;648;p71"/>
                <p:cNvSpPr txBox="1"/>
                <p:nvPr/>
              </p:nvSpPr>
              <p:spPr>
                <a:xfrm>
                  <a:off x="8397302" y="5358878"/>
                  <a:ext cx="174019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000000"/>
                      </a:solidFill>
                      <a:latin typeface="Constantia"/>
                      <a:ea typeface="Constantia"/>
                      <a:cs typeface="Constantia"/>
                      <a:sym typeface="Constantia"/>
                    </a:rPr>
                    <a:t>Circadian Rhythm Sleep Wake Disorders</a:t>
                  </a:r>
                  <a:endParaRPr/>
                </a:p>
              </p:txBody>
            </p:sp>
          </p:grpSp>
        </p:grpSp>
      </p:grpSp>
      <p:grpSp>
        <p:nvGrpSpPr>
          <p:cNvPr id="649" name="Google Shape;649;p71"/>
          <p:cNvGrpSpPr/>
          <p:nvPr/>
        </p:nvGrpSpPr>
        <p:grpSpPr>
          <a:xfrm>
            <a:off x="7368032" y="1664655"/>
            <a:ext cx="4627198" cy="4909601"/>
            <a:chOff x="608550" y="1692849"/>
            <a:chExt cx="4627198" cy="4909601"/>
          </a:xfrm>
        </p:grpSpPr>
        <p:sp>
          <p:nvSpPr>
            <p:cNvPr id="650" name="Google Shape;650;p71"/>
            <p:cNvSpPr/>
            <p:nvPr/>
          </p:nvSpPr>
          <p:spPr>
            <a:xfrm rot="-8483">
              <a:off x="2059960" y="3355285"/>
              <a:ext cx="1736344" cy="1562576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Sleep Health</a:t>
              </a:r>
              <a:endParaRPr/>
            </a:p>
          </p:txBody>
        </p:sp>
        <p:sp>
          <p:nvSpPr>
            <p:cNvPr id="651" name="Google Shape;651;p71"/>
            <p:cNvSpPr/>
            <p:nvPr/>
          </p:nvSpPr>
          <p:spPr>
            <a:xfrm rot="-8483">
              <a:off x="614635" y="4204688"/>
              <a:ext cx="1736344" cy="1562576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Efficiency</a:t>
              </a:r>
              <a:endParaRPr/>
            </a:p>
          </p:txBody>
        </p:sp>
        <p:sp>
          <p:nvSpPr>
            <p:cNvPr id="652" name="Google Shape;652;p71"/>
            <p:cNvSpPr/>
            <p:nvPr/>
          </p:nvSpPr>
          <p:spPr>
            <a:xfrm rot="-8483">
              <a:off x="610475" y="2517641"/>
              <a:ext cx="1736341" cy="156257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Duration</a:t>
              </a:r>
              <a:endParaRPr/>
            </a:p>
          </p:txBody>
        </p:sp>
        <p:sp>
          <p:nvSpPr>
            <p:cNvPr id="653" name="Google Shape;653;p71"/>
            <p:cNvSpPr/>
            <p:nvPr/>
          </p:nvSpPr>
          <p:spPr>
            <a:xfrm rot="-8483">
              <a:off x="2049820" y="1694989"/>
              <a:ext cx="1736341" cy="156257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00206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Regularity</a:t>
              </a:r>
              <a:endParaRPr/>
            </a:p>
          </p:txBody>
        </p:sp>
        <p:sp>
          <p:nvSpPr>
            <p:cNvPr id="654" name="Google Shape;654;p71"/>
            <p:cNvSpPr/>
            <p:nvPr/>
          </p:nvSpPr>
          <p:spPr>
            <a:xfrm rot="-8483">
              <a:off x="2058123" y="5037736"/>
              <a:ext cx="1736341" cy="156257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Timing</a:t>
              </a:r>
              <a:endParaRPr/>
            </a:p>
          </p:txBody>
        </p:sp>
        <p:sp>
          <p:nvSpPr>
            <p:cNvPr id="655" name="Google Shape;655;p71"/>
            <p:cNvSpPr/>
            <p:nvPr/>
          </p:nvSpPr>
          <p:spPr>
            <a:xfrm rot="-8483">
              <a:off x="3497478" y="4197575"/>
              <a:ext cx="1736344" cy="1562576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Alertness</a:t>
              </a:r>
              <a:endParaRPr/>
            </a:p>
          </p:txBody>
        </p:sp>
        <p:grpSp>
          <p:nvGrpSpPr>
            <p:cNvPr id="656" name="Google Shape;656;p71"/>
            <p:cNvGrpSpPr/>
            <p:nvPr/>
          </p:nvGrpSpPr>
          <p:grpSpPr>
            <a:xfrm>
              <a:off x="3491390" y="2508387"/>
              <a:ext cx="1740193" cy="1566855"/>
              <a:chOff x="3927618" y="2508387"/>
              <a:chExt cx="1740193" cy="1566855"/>
            </a:xfrm>
          </p:grpSpPr>
          <p:sp>
            <p:nvSpPr>
              <p:cNvPr id="657" name="Google Shape;657;p71"/>
              <p:cNvSpPr/>
              <p:nvPr/>
            </p:nvSpPr>
            <p:spPr>
              <a:xfrm rot="-8483">
                <a:off x="3929543" y="2510527"/>
                <a:ext cx="1736342" cy="1562575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A5002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658" name="Google Shape;658;p71"/>
              <p:cNvSpPr txBox="1"/>
              <p:nvPr/>
            </p:nvSpPr>
            <p:spPr>
              <a:xfrm>
                <a:off x="4004706" y="3103662"/>
                <a:ext cx="15818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Satisfaction</a:t>
                </a:r>
                <a:endParaRPr sz="20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</p:grpSp>
      </p:grpSp>
      <p:sp>
        <p:nvSpPr>
          <p:cNvPr id="659" name="Google Shape;659;p71"/>
          <p:cNvSpPr/>
          <p:nvPr/>
        </p:nvSpPr>
        <p:spPr>
          <a:xfrm rot="10800000">
            <a:off x="7115690" y="3966403"/>
            <a:ext cx="559179" cy="34548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60" name="Google Shape;66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6157" y="4360743"/>
            <a:ext cx="1890708" cy="189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6157" y="2013727"/>
            <a:ext cx="1890708" cy="1890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2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Obstructive Sleep Apnea Syndrome: Health risks</a:t>
            </a:r>
            <a:r>
              <a:rPr baseline="30000" lang="en-US"/>
              <a:t>1-4</a:t>
            </a:r>
            <a:endParaRPr/>
          </a:p>
        </p:txBody>
      </p:sp>
      <p:sp>
        <p:nvSpPr>
          <p:cNvPr id="667" name="Google Shape;667;p72"/>
          <p:cNvSpPr txBox="1"/>
          <p:nvPr>
            <p:ph idx="1" type="body"/>
          </p:nvPr>
        </p:nvSpPr>
        <p:spPr>
          <a:xfrm>
            <a:off x="842168" y="1864825"/>
            <a:ext cx="3523769" cy="439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46" lvl="0" marL="1714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2400"/>
              <a:buChar char="▪"/>
            </a:pPr>
            <a:r>
              <a:rPr lang="en-US" sz="2400">
                <a:solidFill>
                  <a:srgbClr val="A50021"/>
                </a:solidFill>
              </a:rPr>
              <a:t>Cardiovascular risk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Hypertension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Coronary artery disease, stroke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Atrial fibrillation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400"/>
              <a:buChar char="▪"/>
            </a:pPr>
            <a:r>
              <a:rPr lang="en-US" sz="2400">
                <a:solidFill>
                  <a:srgbClr val="A50021"/>
                </a:solidFill>
              </a:rPr>
              <a:t>Cardiometabolic risk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Obesity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Diabetes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2400"/>
              <a:buChar char="▪"/>
            </a:pPr>
            <a:r>
              <a:rPr lang="en-US" sz="2400">
                <a:solidFill>
                  <a:srgbClr val="A50021"/>
                </a:solidFill>
              </a:rPr>
              <a:t>Neuropsychiatric risk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Sleepiness, Inattention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Impaired cognition</a:t>
            </a:r>
            <a:endParaRPr/>
          </a:p>
          <a:p>
            <a:pPr indent="-171446" lvl="1" marL="514337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Depression</a:t>
            </a:r>
            <a:endParaRPr/>
          </a:p>
        </p:txBody>
      </p:sp>
      <p:sp>
        <p:nvSpPr>
          <p:cNvPr id="668" name="Google Shape;668;p72"/>
          <p:cNvSpPr txBox="1"/>
          <p:nvPr/>
        </p:nvSpPr>
        <p:spPr>
          <a:xfrm>
            <a:off x="0" y="6332145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Circulation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2012; 126: 1495-1510;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Eur Respir J 2003;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22: 156-160;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3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Thorax, 2006;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61: 945-950;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4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Diabetes Care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2003; 26: 702-709.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5</a:t>
            </a:r>
            <a:r>
              <a:rPr lang="en-US" sz="1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Punjabi, </a:t>
            </a:r>
            <a:r>
              <a:rPr i="1" lang="en-US" sz="1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PLoS Med </a:t>
            </a:r>
            <a:r>
              <a:rPr lang="en-US" sz="1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2009; 6(8): e1000132. doi:10.1371/journal.pmed.1000132</a:t>
            </a:r>
            <a:endParaRPr/>
          </a:p>
        </p:txBody>
      </p:sp>
      <p:pic>
        <p:nvPicPr>
          <p:cNvPr id="669" name="Google Shape;66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104" y="2152127"/>
            <a:ext cx="5335325" cy="421861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2"/>
          <p:cNvSpPr txBox="1"/>
          <p:nvPr/>
        </p:nvSpPr>
        <p:spPr>
          <a:xfrm>
            <a:off x="5591556" y="1541660"/>
            <a:ext cx="47026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Sleep-Disordered Breathing and Mortality: Sleep Heart Health Study</a:t>
            </a:r>
            <a:r>
              <a:rPr b="1" baseline="30000"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5</a:t>
            </a:r>
            <a:endParaRPr b="1" sz="1800">
              <a:solidFill>
                <a:srgbClr val="A5002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3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What is sleep good for? Mental health</a:t>
            </a:r>
            <a:endParaRPr/>
          </a:p>
        </p:txBody>
      </p:sp>
      <p:grpSp>
        <p:nvGrpSpPr>
          <p:cNvPr id="676" name="Google Shape;676;p73"/>
          <p:cNvGrpSpPr/>
          <p:nvPr/>
        </p:nvGrpSpPr>
        <p:grpSpPr>
          <a:xfrm>
            <a:off x="0" y="1864506"/>
            <a:ext cx="5643909" cy="4993494"/>
            <a:chOff x="0" y="1864506"/>
            <a:chExt cx="5643909" cy="4993494"/>
          </a:xfrm>
        </p:grpSpPr>
        <p:grpSp>
          <p:nvGrpSpPr>
            <p:cNvPr id="677" name="Google Shape;677;p73"/>
            <p:cNvGrpSpPr/>
            <p:nvPr/>
          </p:nvGrpSpPr>
          <p:grpSpPr>
            <a:xfrm>
              <a:off x="31804" y="1864506"/>
              <a:ext cx="5612105" cy="4489349"/>
              <a:chOff x="31804" y="1864506"/>
              <a:chExt cx="5612105" cy="4489349"/>
            </a:xfrm>
          </p:grpSpPr>
          <p:grpSp>
            <p:nvGrpSpPr>
              <p:cNvPr id="678" name="Google Shape;678;p73"/>
              <p:cNvGrpSpPr/>
              <p:nvPr/>
            </p:nvGrpSpPr>
            <p:grpSpPr>
              <a:xfrm>
                <a:off x="101705" y="2323251"/>
                <a:ext cx="5542204" cy="4030604"/>
                <a:chOff x="0" y="476095"/>
                <a:chExt cx="8288705" cy="6028015"/>
              </a:xfrm>
            </p:grpSpPr>
            <p:pic>
              <p:nvPicPr>
                <p:cNvPr id="679" name="Google Shape;679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78521" t="0"/>
                <a:stretch/>
              </p:blipFill>
              <p:spPr>
                <a:xfrm>
                  <a:off x="0" y="476095"/>
                  <a:ext cx="2618675" cy="60280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0" name="Google Shape;680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53412" r="0" t="0"/>
                <a:stretch/>
              </p:blipFill>
              <p:spPr>
                <a:xfrm>
                  <a:off x="2608823" y="476095"/>
                  <a:ext cx="5679882" cy="60280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1" name="Google Shape;681;p73"/>
              <p:cNvSpPr txBox="1"/>
              <p:nvPr/>
            </p:nvSpPr>
            <p:spPr>
              <a:xfrm>
                <a:off x="133403" y="1864506"/>
                <a:ext cx="547880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Meta-analysis of insomnia and future depression</a:t>
                </a:r>
                <a:endParaRPr/>
              </a:p>
            </p:txBody>
          </p:sp>
          <p:sp>
            <p:nvSpPr>
              <p:cNvPr id="682" name="Google Shape;682;p73"/>
              <p:cNvSpPr/>
              <p:nvPr/>
            </p:nvSpPr>
            <p:spPr>
              <a:xfrm>
                <a:off x="3999506" y="5836257"/>
                <a:ext cx="111318" cy="143124"/>
              </a:xfrm>
              <a:prstGeom prst="flowChartDecision">
                <a:avLst/>
              </a:prstGeom>
              <a:solidFill>
                <a:srgbClr val="A50021"/>
              </a:solidFill>
              <a:ln cap="flat" cmpd="sng" w="12700">
                <a:solidFill>
                  <a:srgbClr val="A500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  <p:sp>
            <p:nvSpPr>
              <p:cNvPr id="683" name="Google Shape;683;p73"/>
              <p:cNvSpPr txBox="1"/>
              <p:nvPr/>
            </p:nvSpPr>
            <p:spPr>
              <a:xfrm>
                <a:off x="31804" y="5778810"/>
                <a:ext cx="2983766" cy="33855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A50021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Fixed effects model OR = 2.10</a:t>
                </a:r>
                <a:endParaRPr/>
              </a:p>
            </p:txBody>
          </p:sp>
        </p:grpSp>
        <p:sp>
          <p:nvSpPr>
            <p:cNvPr id="684" name="Google Shape;684;p73"/>
            <p:cNvSpPr txBox="1"/>
            <p:nvPr/>
          </p:nvSpPr>
          <p:spPr>
            <a:xfrm>
              <a:off x="0" y="6550223"/>
              <a:ext cx="33986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Baglioni, 2011; J Affective Disord 135: 10–19</a:t>
              </a:r>
              <a:endParaRPr/>
            </a:p>
          </p:txBody>
        </p:sp>
      </p:grpSp>
      <p:grpSp>
        <p:nvGrpSpPr>
          <p:cNvPr id="685" name="Google Shape;685;p73"/>
          <p:cNvGrpSpPr/>
          <p:nvPr/>
        </p:nvGrpSpPr>
        <p:grpSpPr>
          <a:xfrm>
            <a:off x="5696188" y="1864506"/>
            <a:ext cx="6492437" cy="5002193"/>
            <a:chOff x="5696188" y="1864506"/>
            <a:chExt cx="6492437" cy="5002193"/>
          </a:xfrm>
        </p:grpSpPr>
        <p:grpSp>
          <p:nvGrpSpPr>
            <p:cNvPr id="686" name="Google Shape;686;p73"/>
            <p:cNvGrpSpPr/>
            <p:nvPr/>
          </p:nvGrpSpPr>
          <p:grpSpPr>
            <a:xfrm>
              <a:off x="5696188" y="2233838"/>
              <a:ext cx="6347384" cy="4030603"/>
              <a:chOff x="274987" y="1591440"/>
              <a:chExt cx="8564213" cy="4030603"/>
            </a:xfrm>
          </p:grpSpPr>
          <p:sp>
            <p:nvSpPr>
              <p:cNvPr id="687" name="Google Shape;687;p73"/>
              <p:cNvSpPr txBox="1"/>
              <p:nvPr/>
            </p:nvSpPr>
            <p:spPr>
              <a:xfrm rot="-5400000">
                <a:off x="-1387337" y="3253764"/>
                <a:ext cx="4030603" cy="705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Percent within each Sleep Duration reporting a suicidality measure</a:t>
                </a:r>
                <a:endParaRPr/>
              </a:p>
            </p:txBody>
          </p:sp>
          <p:graphicFrame>
            <p:nvGraphicFramePr>
              <p:cNvPr id="688" name="Google Shape;688;p73"/>
              <p:cNvGraphicFramePr/>
              <p:nvPr/>
            </p:nvGraphicFramePr>
            <p:xfrm>
              <a:off x="1066800" y="1591440"/>
              <a:ext cx="7772400" cy="3998912"/>
            </p:xfrm>
            <a:graphic>
              <a:graphicData uri="http://schemas.openxmlformats.org/drawingml/2006/chart">
                <c:chart r:id="rId4"/>
              </a:graphicData>
            </a:graphic>
          </p:graphicFrame>
          <p:sp>
            <p:nvSpPr>
              <p:cNvPr id="689" name="Google Shape;689;p73"/>
              <p:cNvSpPr txBox="1"/>
              <p:nvPr/>
            </p:nvSpPr>
            <p:spPr>
              <a:xfrm>
                <a:off x="1693931" y="1776046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0" name="Google Shape;690;p73"/>
              <p:cNvSpPr txBox="1"/>
              <p:nvPr/>
            </p:nvSpPr>
            <p:spPr>
              <a:xfrm>
                <a:off x="5361868" y="3238500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1" name="Google Shape;691;p73"/>
              <p:cNvSpPr txBox="1"/>
              <p:nvPr/>
            </p:nvSpPr>
            <p:spPr>
              <a:xfrm>
                <a:off x="4264711" y="3377172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2" name="Google Shape;692;p73"/>
              <p:cNvSpPr txBox="1"/>
              <p:nvPr/>
            </p:nvSpPr>
            <p:spPr>
              <a:xfrm>
                <a:off x="4116237" y="2500873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3" name="Google Shape;693;p73"/>
              <p:cNvSpPr txBox="1"/>
              <p:nvPr/>
            </p:nvSpPr>
            <p:spPr>
              <a:xfrm>
                <a:off x="3071447" y="2992317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4" name="Google Shape;694;p73"/>
              <p:cNvSpPr txBox="1"/>
              <p:nvPr/>
            </p:nvSpPr>
            <p:spPr>
              <a:xfrm>
                <a:off x="2924909" y="2278132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5" name="Google Shape;695;p73"/>
              <p:cNvSpPr txBox="1"/>
              <p:nvPr/>
            </p:nvSpPr>
            <p:spPr>
              <a:xfrm>
                <a:off x="1823922" y="2616686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6" name="Google Shape;696;p73"/>
              <p:cNvSpPr txBox="1"/>
              <p:nvPr/>
            </p:nvSpPr>
            <p:spPr>
              <a:xfrm>
                <a:off x="3220916" y="3352800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7" name="Google Shape;697;p73"/>
              <p:cNvSpPr txBox="1"/>
              <p:nvPr/>
            </p:nvSpPr>
            <p:spPr>
              <a:xfrm>
                <a:off x="4951614" y="3391827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8" name="Google Shape;698;p73"/>
              <p:cNvSpPr txBox="1"/>
              <p:nvPr/>
            </p:nvSpPr>
            <p:spPr>
              <a:xfrm>
                <a:off x="5480796" y="4095212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  <p:sp>
            <p:nvSpPr>
              <p:cNvPr id="699" name="Google Shape;699;p73"/>
              <p:cNvSpPr txBox="1"/>
              <p:nvPr/>
            </p:nvSpPr>
            <p:spPr>
              <a:xfrm>
                <a:off x="6198889" y="3948673"/>
                <a:ext cx="3681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*</a:t>
                </a:r>
                <a:endParaRPr/>
              </a:p>
            </p:txBody>
          </p:sp>
        </p:grpSp>
        <p:sp>
          <p:nvSpPr>
            <p:cNvPr id="700" name="Google Shape;700;p73"/>
            <p:cNvSpPr txBox="1"/>
            <p:nvPr/>
          </p:nvSpPr>
          <p:spPr>
            <a:xfrm>
              <a:off x="6046601" y="1864506"/>
              <a:ext cx="57588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Sleep duration and suicidal behavior in adolescents</a:t>
              </a:r>
              <a:endParaRPr/>
            </a:p>
          </p:txBody>
        </p:sp>
        <p:sp>
          <p:nvSpPr>
            <p:cNvPr id="701" name="Google Shape;701;p73"/>
            <p:cNvSpPr txBox="1"/>
            <p:nvPr/>
          </p:nvSpPr>
          <p:spPr>
            <a:xfrm>
              <a:off x="8815970" y="6558922"/>
              <a:ext cx="3372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Fitzgerald, </a:t>
              </a:r>
              <a:r>
                <a:rPr i="1"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J Clin Sleep Med </a:t>
              </a:r>
              <a:r>
                <a:rPr lang="en-US" sz="14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2011; 7:351-356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4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Individual sleep health dimensions are related to health outcomes: Pittsburgh studies</a:t>
            </a:r>
            <a:endParaRPr/>
          </a:p>
        </p:txBody>
      </p:sp>
      <p:graphicFrame>
        <p:nvGraphicFramePr>
          <p:cNvPr id="707" name="Google Shape;707;p74"/>
          <p:cNvGraphicFramePr/>
          <p:nvPr/>
        </p:nvGraphicFramePr>
        <p:xfrm>
          <a:off x="402257" y="172734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{CDBEE939-D247-4B14-A6AA-CE3028D936B4}</a:tableStyleId>
              </a:tblPr>
              <a:tblGrid>
                <a:gridCol w="2054050"/>
                <a:gridCol w="37059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0021"/>
                          </a:solidFill>
                        </a:rPr>
                        <a:t>Dimension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0021"/>
                          </a:solidFill>
                        </a:rPr>
                        <a:t>Outcome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Regularity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Reward function (fMRI)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1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Insulin resistance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Satisfaction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Insulin resistance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3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Alertness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BMI, waist circumference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Timing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Sleep duration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5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Efficiency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Cognitive performance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6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</a:rPr>
                        <a:t>Duration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Suicidality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7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Metabolic syndrome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8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Positive/negative affect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9</a:t>
                      </a:r>
                      <a:endParaRPr/>
                    </a:p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Carotid plaque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10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  <a:p>
                      <a:pPr indent="-127000" lvl="0" marL="112713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Mortality</a:t>
                      </a:r>
                      <a:r>
                        <a:rPr baseline="30000" lang="en-US" sz="2000">
                          <a:solidFill>
                            <a:srgbClr val="000000"/>
                          </a:solidFill>
                        </a:rPr>
                        <a:t>11</a:t>
                      </a:r>
                      <a:endParaRPr sz="20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708" name="Google Shape;708;p74"/>
          <p:cNvSpPr txBox="1"/>
          <p:nvPr/>
        </p:nvSpPr>
        <p:spPr>
          <a:xfrm>
            <a:off x="0" y="6121499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Hasler,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Biol Psychol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2012; 91:334-341.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Taylor, Hall,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2016; 39:457–465.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3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Kline,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Met Syndr Rel Disord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in press.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4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Owens,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JCSM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2010; 6:330-335.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5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Monk,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Chronobiol Int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2014; 31: 655-659.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6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Wilckens, submitted.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7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Fitzgerald, Buysse,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J Clin Sleep Med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2011; 7:351-356.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8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Hall,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2008; 31:635–643.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9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McMakin, Franzen,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J Child Psychol Psychiatry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2016;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10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Thurston, SLEEP 2017;40: zsw052, </a:t>
            </a:r>
            <a:r>
              <a:rPr baseline="30000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11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Hall,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2015; 38:189-195.</a:t>
            </a:r>
            <a:endParaRPr/>
          </a:p>
        </p:txBody>
      </p:sp>
      <p:graphicFrame>
        <p:nvGraphicFramePr>
          <p:cNvPr id="709" name="Google Shape;709;p74"/>
          <p:cNvGraphicFramePr/>
          <p:nvPr/>
        </p:nvGraphicFramePr>
        <p:xfrm>
          <a:off x="8490917" y="4015788"/>
          <a:ext cx="3701084" cy="2093336"/>
        </p:xfrm>
        <a:graphic>
          <a:graphicData uri="http://schemas.openxmlformats.org/drawingml/2006/chart">
            <c:chart r:id="rId3"/>
          </a:graphicData>
        </a:graphic>
      </p:graphicFrame>
      <p:grpSp>
        <p:nvGrpSpPr>
          <p:cNvPr id="710" name="Google Shape;710;p74"/>
          <p:cNvGrpSpPr/>
          <p:nvPr/>
        </p:nvGrpSpPr>
        <p:grpSpPr>
          <a:xfrm>
            <a:off x="6246906" y="2166420"/>
            <a:ext cx="2188289" cy="3568264"/>
            <a:chOff x="6373539" y="3069319"/>
            <a:chExt cx="2188289" cy="3568264"/>
          </a:xfrm>
        </p:grpSpPr>
        <p:pic>
          <p:nvPicPr>
            <p:cNvPr id="711" name="Google Shape;711;p74"/>
            <p:cNvPicPr preferRelativeResize="0"/>
            <p:nvPr/>
          </p:nvPicPr>
          <p:blipFill rotWithShape="1">
            <a:blip r:embed="rId4">
              <a:alphaModFix/>
            </a:blip>
            <a:srcRect b="11801" l="35483" r="32780" t="22639"/>
            <a:stretch/>
          </p:blipFill>
          <p:spPr>
            <a:xfrm>
              <a:off x="6662055" y="5148370"/>
              <a:ext cx="1592852" cy="11506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74"/>
            <p:cNvGrpSpPr/>
            <p:nvPr/>
          </p:nvGrpSpPr>
          <p:grpSpPr>
            <a:xfrm>
              <a:off x="6662055" y="3506298"/>
              <a:ext cx="1592852" cy="1073185"/>
              <a:chOff x="7371184" y="1543050"/>
              <a:chExt cx="2058273" cy="1386762"/>
            </a:xfrm>
          </p:grpSpPr>
          <p:pic>
            <p:nvPicPr>
              <p:cNvPr id="713" name="Google Shape;713;p74"/>
              <p:cNvPicPr preferRelativeResize="0"/>
              <p:nvPr/>
            </p:nvPicPr>
            <p:blipFill rotWithShape="1">
              <a:blip r:embed="rId5">
                <a:alphaModFix/>
              </a:blip>
              <a:srcRect b="0" l="65101" r="2062" t="0"/>
              <a:stretch/>
            </p:blipFill>
            <p:spPr>
              <a:xfrm>
                <a:off x="7371184" y="1543050"/>
                <a:ext cx="2058273" cy="13867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4" name="Google Shape;714;p74"/>
              <p:cNvSpPr/>
              <p:nvPr/>
            </p:nvSpPr>
            <p:spPr>
              <a:xfrm>
                <a:off x="7543800" y="1569326"/>
                <a:ext cx="654706" cy="897700"/>
              </a:xfrm>
              <a:prstGeom prst="ellipse">
                <a:avLst/>
              </a:prstGeom>
              <a:noFill/>
              <a:ln cap="flat" cmpd="sng" w="7620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</p:txBody>
          </p:sp>
        </p:grpSp>
        <p:sp>
          <p:nvSpPr>
            <p:cNvPr id="715" name="Google Shape;715;p74"/>
            <p:cNvSpPr txBox="1"/>
            <p:nvPr/>
          </p:nvSpPr>
          <p:spPr>
            <a:xfrm>
              <a:off x="6373539" y="4540435"/>
              <a:ext cx="21698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↓ during voluntary emotion regulation</a:t>
              </a:r>
              <a:endParaRPr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16" name="Google Shape;716;p74"/>
            <p:cNvSpPr txBox="1"/>
            <p:nvPr/>
          </p:nvSpPr>
          <p:spPr>
            <a:xfrm>
              <a:off x="6630370" y="6299029"/>
              <a:ext cx="16562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↓to large reward</a:t>
              </a:r>
              <a:endParaRPr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17" name="Google Shape;717;p74"/>
            <p:cNvSpPr txBox="1"/>
            <p:nvPr/>
          </p:nvSpPr>
          <p:spPr>
            <a:xfrm>
              <a:off x="6438490" y="3069319"/>
              <a:ext cx="21233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Sleep Restriction</a:t>
              </a:r>
              <a:r>
                <a:rPr b="1" baseline="30000"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9</a:t>
              </a:r>
              <a:endParaRPr b="1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718" name="Google Shape;718;p74"/>
          <p:cNvGrpSpPr/>
          <p:nvPr/>
        </p:nvGrpSpPr>
        <p:grpSpPr>
          <a:xfrm>
            <a:off x="8817844" y="1525902"/>
            <a:ext cx="2606226" cy="2488309"/>
            <a:chOff x="8817844" y="1525902"/>
            <a:chExt cx="2606226" cy="2488309"/>
          </a:xfrm>
        </p:grpSpPr>
        <p:grpSp>
          <p:nvGrpSpPr>
            <p:cNvPr id="719" name="Google Shape;719;p74"/>
            <p:cNvGrpSpPr/>
            <p:nvPr/>
          </p:nvGrpSpPr>
          <p:grpSpPr>
            <a:xfrm>
              <a:off x="9131525" y="1889071"/>
              <a:ext cx="1946062" cy="2125140"/>
              <a:chOff x="7119579" y="1482033"/>
              <a:chExt cx="2995901" cy="3271584"/>
            </a:xfrm>
          </p:grpSpPr>
          <p:pic>
            <p:nvPicPr>
              <p:cNvPr id="720" name="Google Shape;720;p7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1391" y="1482033"/>
                <a:ext cx="1704975" cy="14636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21" name="Google Shape;721;p74"/>
              <p:cNvGrpSpPr/>
              <p:nvPr/>
            </p:nvGrpSpPr>
            <p:grpSpPr>
              <a:xfrm>
                <a:off x="7119579" y="1534115"/>
                <a:ext cx="2995901" cy="3219502"/>
                <a:chOff x="7126016" y="1534115"/>
                <a:chExt cx="2995901" cy="3219502"/>
              </a:xfrm>
            </p:grpSpPr>
            <p:pic>
              <p:nvPicPr>
                <p:cNvPr id="722" name="Google Shape;722;p7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8061340" y="3305817"/>
                  <a:ext cx="1389062" cy="1447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3" name="Google Shape;723;p74"/>
                <p:cNvSpPr/>
                <p:nvPr/>
              </p:nvSpPr>
              <p:spPr>
                <a:xfrm>
                  <a:off x="9698053" y="1764607"/>
                  <a:ext cx="423863" cy="863600"/>
                </a:xfrm>
                <a:prstGeom prst="downArrow">
                  <a:avLst>
                    <a:gd fmla="val 50000" name="adj1"/>
                    <a:gd fmla="val 49984" name="adj2"/>
                  </a:avLst>
                </a:prstGeom>
                <a:gradFill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 scaled="0"/>
                </a:gradFill>
                <a:ln cap="flat" cmpd="sng" w="9525">
                  <a:solidFill>
                    <a:srgbClr val="4A7EB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80808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74"/>
                <p:cNvSpPr txBox="1"/>
                <p:nvPr/>
              </p:nvSpPr>
              <p:spPr>
                <a:xfrm rot="-5400000">
                  <a:off x="6741035" y="1947744"/>
                  <a:ext cx="1376747" cy="549488"/>
                </a:xfrm>
                <a:prstGeom prst="rect">
                  <a:avLst/>
                </a:prstGeom>
                <a:solidFill>
                  <a:srgbClr val="FF6037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200">
                      <a:solidFill>
                        <a:schemeClr val="dk1"/>
                      </a:solidFill>
                      <a:latin typeface="Gill Sans"/>
                      <a:ea typeface="Gill Sans"/>
                      <a:cs typeface="Gill Sans"/>
                      <a:sym typeface="Gill Sans"/>
                    </a:rPr>
                    <a:t>Medial </a:t>
                  </a:r>
                  <a:endParaRPr/>
                </a:p>
                <a:p>
                  <a:pPr indent="0" lvl="0" marL="0" marR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200">
                      <a:solidFill>
                        <a:schemeClr val="dk1"/>
                      </a:solidFill>
                      <a:latin typeface="Gill Sans"/>
                      <a:ea typeface="Gill Sans"/>
                      <a:cs typeface="Gill Sans"/>
                      <a:sym typeface="Gill Sans"/>
                    </a:rPr>
                    <a:t>PFC</a:t>
                  </a:r>
                  <a:endParaRPr/>
                </a:p>
              </p:txBody>
            </p:sp>
            <p:sp>
              <p:nvSpPr>
                <p:cNvPr id="725" name="Google Shape;725;p74"/>
                <p:cNvSpPr txBox="1"/>
                <p:nvPr/>
              </p:nvSpPr>
              <p:spPr>
                <a:xfrm rot="-5400000">
                  <a:off x="6726710" y="3775682"/>
                  <a:ext cx="1376747" cy="578136"/>
                </a:xfrm>
                <a:prstGeom prst="rect">
                  <a:avLst/>
                </a:prstGeom>
                <a:solidFill>
                  <a:srgbClr val="FF6037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200">
                      <a:solidFill>
                        <a:schemeClr val="dk1"/>
                      </a:solidFill>
                      <a:latin typeface="Gill Sans"/>
                      <a:ea typeface="Gill Sans"/>
                      <a:cs typeface="Gill Sans"/>
                      <a:sym typeface="Gill Sans"/>
                    </a:rPr>
                    <a:t>Ventral striatum</a:t>
                  </a:r>
                  <a:endParaRPr/>
                </a:p>
              </p:txBody>
            </p:sp>
            <p:sp>
              <p:nvSpPr>
                <p:cNvPr id="726" name="Google Shape;726;p74"/>
                <p:cNvSpPr/>
                <p:nvPr/>
              </p:nvSpPr>
              <p:spPr>
                <a:xfrm>
                  <a:off x="9698053" y="3558230"/>
                  <a:ext cx="423863" cy="863600"/>
                </a:xfrm>
                <a:prstGeom prst="downArrow">
                  <a:avLst>
                    <a:gd fmla="val 50000" name="adj1"/>
                    <a:gd fmla="val 49984" name="adj2"/>
                  </a:avLst>
                </a:prstGeom>
                <a:gradFill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 scaled="0"/>
                </a:gradFill>
                <a:ln cap="flat" cmpd="sng" w="9525">
                  <a:solidFill>
                    <a:srgbClr val="4A7EB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80808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7" name="Google Shape;727;p74"/>
            <p:cNvSpPr txBox="1"/>
            <p:nvPr/>
          </p:nvSpPr>
          <p:spPr>
            <a:xfrm>
              <a:off x="8817844" y="1525902"/>
              <a:ext cx="26062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Shifts in Sleep Timing</a:t>
              </a:r>
              <a:r>
                <a:rPr b="1" baseline="30000" lang="en-US" sz="1800">
                  <a:solidFill>
                    <a:srgbClr val="0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1</a:t>
              </a:r>
              <a:endParaRPr b="1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28" name="Google Shape;728;p74"/>
            <p:cNvSpPr txBox="1"/>
            <p:nvPr/>
          </p:nvSpPr>
          <p:spPr>
            <a:xfrm>
              <a:off x="9237762" y="2781035"/>
              <a:ext cx="13244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Reward task</a:t>
              </a:r>
              <a:endParaRPr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729" name="Google Shape;729;p74"/>
          <p:cNvSpPr txBox="1"/>
          <p:nvPr/>
        </p:nvSpPr>
        <p:spPr>
          <a:xfrm>
            <a:off x="9087682" y="4216689"/>
            <a:ext cx="25710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Constantia"/>
                <a:ea typeface="Constantia"/>
                <a:cs typeface="Constantia"/>
                <a:sym typeface="Constantia"/>
              </a:rPr>
              <a:t>High wake after sleep onset</a:t>
            </a:r>
            <a:endParaRPr/>
          </a:p>
        </p:txBody>
      </p:sp>
      <p:sp>
        <p:nvSpPr>
          <p:cNvPr id="730" name="Google Shape;730;p74"/>
          <p:cNvSpPr txBox="1"/>
          <p:nvPr/>
        </p:nvSpPr>
        <p:spPr>
          <a:xfrm>
            <a:off x="9087682" y="5470239"/>
            <a:ext cx="26619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Low wake after sleep onset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Conflict of Interest Disclosures</a:t>
            </a:r>
            <a:endParaRPr/>
          </a:p>
        </p:txBody>
      </p:sp>
      <p:graphicFrame>
        <p:nvGraphicFramePr>
          <p:cNvPr id="195" name="Google Shape;195;p48"/>
          <p:cNvGraphicFramePr/>
          <p:nvPr/>
        </p:nvGraphicFramePr>
        <p:xfrm>
          <a:off x="616974" y="247788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{CDBEE939-D247-4B14-A6AA-CE3028D936B4}</a:tableStyleId>
              </a:tblPr>
              <a:tblGrid>
                <a:gridCol w="2639950"/>
                <a:gridCol w="83181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Type of Potential Conflict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Details of Potential Conflict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Grant/Research Support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Bayer, BeHealth Solutions, Cereve/Ebb Therapeutics, Emmi Solutions, Pear Therapeutics, Weight Watchers International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Speakers’ Bureaus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Financial support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Licensing fees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Pittsburgh Sleep Quality Index (PSQI), Daytime Insomnia Symptoms Scale (DISS), Insomnia Symptoms Questionnaire (ISQ), Consensus Sleep Diary (CSD), SATED and RU_SATED Scales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B81C">
                        <a:alpha val="20000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Educational products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CME Institute, American Academy of Physician Assistants, Eisai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96" name="Google Shape;196;p48"/>
          <p:cNvGraphicFramePr/>
          <p:nvPr/>
        </p:nvGraphicFramePr>
        <p:xfrm>
          <a:off x="616974" y="165476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{CDBEE939-D247-4B14-A6AA-CE3028D936B4}</a:tableStyleId>
              </a:tblPr>
              <a:tblGrid>
                <a:gridCol w="909475"/>
                <a:gridCol w="100485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presenter does not have any potential conflicts of interest to disclose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35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presenter wishes to disclose the following potential conflicts of interest:</a:t>
                      </a:r>
                      <a:endParaRPr b="1" sz="16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00359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7" name="Google Shape;197;p48"/>
          <p:cNvGraphicFramePr/>
          <p:nvPr/>
        </p:nvGraphicFramePr>
        <p:xfrm>
          <a:off x="616974" y="58028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{CDBEE939-D247-4B14-A6AA-CE3028D936B4}</a:tableStyleId>
              </a:tblPr>
              <a:tblGrid>
                <a:gridCol w="909475"/>
                <a:gridCol w="100485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material presented in this lecture has no relationship with any of these potential conflicts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35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This talk presents material that is related to one or more of these potential conflicts, and references are provided throughout this lecture as support.</a:t>
                      </a:r>
                      <a:endParaRPr b="1" sz="16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00359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5"/>
          <p:cNvSpPr txBox="1"/>
          <p:nvPr>
            <p:ph type="title"/>
          </p:nvPr>
        </p:nvSpPr>
        <p:spPr>
          <a:xfrm>
            <a:off x="680320" y="558970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Multidimensional sleep health is related to other health outcomes</a:t>
            </a:r>
            <a:endParaRPr/>
          </a:p>
        </p:txBody>
      </p:sp>
      <p:sp>
        <p:nvSpPr>
          <p:cNvPr id="736" name="Google Shape;736;p75"/>
          <p:cNvSpPr txBox="1"/>
          <p:nvPr>
            <p:ph idx="1" type="body"/>
          </p:nvPr>
        </p:nvSpPr>
        <p:spPr>
          <a:xfrm>
            <a:off x="3415195" y="5760031"/>
            <a:ext cx="3102600" cy="103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46" lvl="0" marL="17144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Cross-sectional</a:t>
            </a:r>
            <a:endParaRPr/>
          </a:p>
          <a:p>
            <a:pPr indent="-171446" lvl="0" marL="171446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Longitudinal</a:t>
            </a:r>
            <a:endParaRPr/>
          </a:p>
          <a:p>
            <a:pPr indent="-171446" lvl="0" marL="171446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Teens 🡪 Older adults</a:t>
            </a:r>
            <a:endParaRPr sz="1800"/>
          </a:p>
        </p:txBody>
      </p:sp>
      <p:sp>
        <p:nvSpPr>
          <p:cNvPr id="737" name="Google Shape;737;p75"/>
          <p:cNvSpPr/>
          <p:nvPr/>
        </p:nvSpPr>
        <p:spPr>
          <a:xfrm rot="-8483">
            <a:off x="1595386" y="3237299"/>
            <a:ext cx="1736344" cy="1562576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FFFF"/>
          </a:solidFill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 Health</a:t>
            </a:r>
            <a:endParaRPr/>
          </a:p>
        </p:txBody>
      </p:sp>
      <p:sp>
        <p:nvSpPr>
          <p:cNvPr id="738" name="Google Shape;738;p75"/>
          <p:cNvSpPr/>
          <p:nvPr/>
        </p:nvSpPr>
        <p:spPr>
          <a:xfrm rot="-8483">
            <a:off x="150061" y="4086702"/>
            <a:ext cx="1736344" cy="1562576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Efficiency</a:t>
            </a:r>
            <a:endParaRPr/>
          </a:p>
        </p:txBody>
      </p:sp>
      <p:sp>
        <p:nvSpPr>
          <p:cNvPr id="739" name="Google Shape;739;p75"/>
          <p:cNvSpPr/>
          <p:nvPr/>
        </p:nvSpPr>
        <p:spPr>
          <a:xfrm rot="-8483">
            <a:off x="145901" y="2399655"/>
            <a:ext cx="1736341" cy="156257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Duration</a:t>
            </a:r>
            <a:endParaRPr/>
          </a:p>
        </p:txBody>
      </p:sp>
      <p:sp>
        <p:nvSpPr>
          <p:cNvPr id="740" name="Google Shape;740;p75"/>
          <p:cNvSpPr/>
          <p:nvPr/>
        </p:nvSpPr>
        <p:spPr>
          <a:xfrm rot="-8483">
            <a:off x="1585246" y="1577003"/>
            <a:ext cx="1736341" cy="1562574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Regularity</a:t>
            </a:r>
            <a:endParaRPr/>
          </a:p>
        </p:txBody>
      </p:sp>
      <p:sp>
        <p:nvSpPr>
          <p:cNvPr id="741" name="Google Shape;741;p75"/>
          <p:cNvSpPr/>
          <p:nvPr/>
        </p:nvSpPr>
        <p:spPr>
          <a:xfrm rot="-8483">
            <a:off x="1593549" y="4919750"/>
            <a:ext cx="1736341" cy="1562574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Timing</a:t>
            </a:r>
            <a:endParaRPr/>
          </a:p>
        </p:txBody>
      </p:sp>
      <p:sp>
        <p:nvSpPr>
          <p:cNvPr id="742" name="Google Shape;742;p75"/>
          <p:cNvSpPr/>
          <p:nvPr/>
        </p:nvSpPr>
        <p:spPr>
          <a:xfrm rot="-8483">
            <a:off x="3032904" y="4079589"/>
            <a:ext cx="1736344" cy="1562576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Alertness</a:t>
            </a:r>
            <a:endParaRPr/>
          </a:p>
        </p:txBody>
      </p:sp>
      <p:grpSp>
        <p:nvGrpSpPr>
          <p:cNvPr id="743" name="Google Shape;743;p75"/>
          <p:cNvGrpSpPr/>
          <p:nvPr/>
        </p:nvGrpSpPr>
        <p:grpSpPr>
          <a:xfrm>
            <a:off x="3026816" y="2390401"/>
            <a:ext cx="1740193" cy="1566855"/>
            <a:chOff x="3927618" y="2508387"/>
            <a:chExt cx="1740193" cy="1566855"/>
          </a:xfrm>
        </p:grpSpPr>
        <p:sp>
          <p:nvSpPr>
            <p:cNvPr id="744" name="Google Shape;744;p75"/>
            <p:cNvSpPr/>
            <p:nvPr/>
          </p:nvSpPr>
          <p:spPr>
            <a:xfrm rot="-8483">
              <a:off x="3929543" y="2510527"/>
              <a:ext cx="1736342" cy="1562575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A5002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45" name="Google Shape;745;p75"/>
            <p:cNvSpPr txBox="1"/>
            <p:nvPr/>
          </p:nvSpPr>
          <p:spPr>
            <a:xfrm>
              <a:off x="4004706" y="3103662"/>
              <a:ext cx="15818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Satisfaction</a:t>
              </a:r>
              <a:endParaRPr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746" name="Google Shape;746;p75"/>
          <p:cNvSpPr/>
          <p:nvPr/>
        </p:nvSpPr>
        <p:spPr>
          <a:xfrm>
            <a:off x="4966495" y="3729823"/>
            <a:ext cx="1242577" cy="570778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747" name="Google Shape;747;p75"/>
          <p:cNvGrpSpPr/>
          <p:nvPr/>
        </p:nvGrpSpPr>
        <p:grpSpPr>
          <a:xfrm>
            <a:off x="6669101" y="2020988"/>
            <a:ext cx="5364752" cy="4534921"/>
            <a:chOff x="0" y="307380"/>
            <a:chExt cx="5364752" cy="4534921"/>
          </a:xfrm>
        </p:grpSpPr>
        <p:sp>
          <p:nvSpPr>
            <p:cNvPr id="748" name="Google Shape;748;p75"/>
            <p:cNvSpPr/>
            <p:nvPr/>
          </p:nvSpPr>
          <p:spPr>
            <a:xfrm>
              <a:off x="0" y="558300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75"/>
            <p:cNvSpPr/>
            <p:nvPr/>
          </p:nvSpPr>
          <p:spPr>
            <a:xfrm>
              <a:off x="268237" y="307380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75"/>
            <p:cNvSpPr txBox="1"/>
            <p:nvPr/>
          </p:nvSpPr>
          <p:spPr>
            <a:xfrm>
              <a:off x="292735" y="331878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Depression</a:t>
              </a:r>
              <a:endParaRPr/>
            </a:p>
          </p:txBody>
        </p:sp>
        <p:sp>
          <p:nvSpPr>
            <p:cNvPr id="751" name="Google Shape;751;p75"/>
            <p:cNvSpPr/>
            <p:nvPr/>
          </p:nvSpPr>
          <p:spPr>
            <a:xfrm>
              <a:off x="0" y="1329421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B646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75"/>
            <p:cNvSpPr/>
            <p:nvPr/>
          </p:nvSpPr>
          <p:spPr>
            <a:xfrm>
              <a:off x="268237" y="1078501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rgbClr val="B64623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75"/>
            <p:cNvSpPr txBox="1"/>
            <p:nvPr/>
          </p:nvSpPr>
          <p:spPr>
            <a:xfrm>
              <a:off x="292735" y="1102999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Health risk factors in adolescence</a:t>
              </a:r>
              <a:endParaRPr/>
            </a:p>
          </p:txBody>
        </p:sp>
        <p:sp>
          <p:nvSpPr>
            <p:cNvPr id="754" name="Google Shape;754;p75"/>
            <p:cNvSpPr/>
            <p:nvPr/>
          </p:nvSpPr>
          <p:spPr>
            <a:xfrm>
              <a:off x="0" y="2100541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75"/>
            <p:cNvSpPr/>
            <p:nvPr/>
          </p:nvSpPr>
          <p:spPr>
            <a:xfrm>
              <a:off x="268237" y="1849620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75"/>
            <p:cNvSpPr txBox="1"/>
            <p:nvPr/>
          </p:nvSpPr>
          <p:spPr>
            <a:xfrm>
              <a:off x="292735" y="1874118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#chronic disorders, self-rated health</a:t>
              </a:r>
              <a:endParaRPr/>
            </a:p>
          </p:txBody>
        </p:sp>
        <p:sp>
          <p:nvSpPr>
            <p:cNvPr id="757" name="Google Shape;757;p75"/>
            <p:cNvSpPr/>
            <p:nvPr/>
          </p:nvSpPr>
          <p:spPr>
            <a:xfrm>
              <a:off x="0" y="2871661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75"/>
            <p:cNvSpPr/>
            <p:nvPr/>
          </p:nvSpPr>
          <p:spPr>
            <a:xfrm>
              <a:off x="268237" y="2620741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chemeClr val="accent5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75"/>
            <p:cNvSpPr txBox="1"/>
            <p:nvPr/>
          </p:nvSpPr>
          <p:spPr>
            <a:xfrm>
              <a:off x="292735" y="2645239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Health care costs</a:t>
              </a:r>
              <a:endParaRPr/>
            </a:p>
          </p:txBody>
        </p:sp>
        <p:sp>
          <p:nvSpPr>
            <p:cNvPr id="760" name="Google Shape;760;p75"/>
            <p:cNvSpPr/>
            <p:nvPr/>
          </p:nvSpPr>
          <p:spPr>
            <a:xfrm>
              <a:off x="0" y="3642781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75"/>
            <p:cNvSpPr/>
            <p:nvPr/>
          </p:nvSpPr>
          <p:spPr>
            <a:xfrm>
              <a:off x="268237" y="3391861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75"/>
            <p:cNvSpPr txBox="1"/>
            <p:nvPr/>
          </p:nvSpPr>
          <p:spPr>
            <a:xfrm>
              <a:off x="292735" y="3416359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Cardiometabolic outcomes</a:t>
              </a:r>
              <a:endParaRPr/>
            </a:p>
          </p:txBody>
        </p:sp>
        <p:sp>
          <p:nvSpPr>
            <p:cNvPr id="763" name="Google Shape;763;p75"/>
            <p:cNvSpPr/>
            <p:nvPr/>
          </p:nvSpPr>
          <p:spPr>
            <a:xfrm>
              <a:off x="0" y="4413901"/>
              <a:ext cx="5364752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75"/>
            <p:cNvSpPr/>
            <p:nvPr/>
          </p:nvSpPr>
          <p:spPr>
            <a:xfrm>
              <a:off x="268237" y="4162981"/>
              <a:ext cx="3755326" cy="501840"/>
            </a:xfrm>
            <a:prstGeom prst="roundRect">
              <a:avLst>
                <a:gd fmla="val 16667" name="adj"/>
              </a:avLst>
            </a:prstGeom>
            <a:solidFill>
              <a:srgbClr val="FFB81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75"/>
            <p:cNvSpPr txBox="1"/>
            <p:nvPr/>
          </p:nvSpPr>
          <p:spPr>
            <a:xfrm>
              <a:off x="292735" y="4187479"/>
              <a:ext cx="3706330" cy="452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41925" spcFirstLastPara="1" rIns="1419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onstantia"/>
                <a:buNone/>
              </a:pPr>
              <a:r>
                <a:rPr lang="en-US" sz="17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Mortality</a:t>
              </a:r>
              <a:endParaRPr/>
            </a:p>
          </p:txBody>
        </p:sp>
      </p:grpSp>
      <p:sp>
        <p:nvSpPr>
          <p:cNvPr id="766" name="Google Shape;766;p75"/>
          <p:cNvSpPr txBox="1"/>
          <p:nvPr/>
        </p:nvSpPr>
        <p:spPr>
          <a:xfrm>
            <a:off x="8351812" y="1574863"/>
            <a:ext cx="20937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Health Outcomes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6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The sleep and circadian guide to better health</a:t>
            </a:r>
            <a:endParaRPr/>
          </a:p>
        </p:txBody>
      </p:sp>
      <p:sp>
        <p:nvSpPr>
          <p:cNvPr id="773" name="Google Shape;773;p76"/>
          <p:cNvSpPr/>
          <p:nvPr/>
        </p:nvSpPr>
        <p:spPr>
          <a:xfrm>
            <a:off x="635050" y="5848971"/>
            <a:ext cx="10936176" cy="414338"/>
          </a:xfrm>
          <a:prstGeom prst="roundRect">
            <a:avLst>
              <a:gd fmla="val 16667" name="adj"/>
            </a:avLst>
          </a:prstGeom>
          <a:solidFill>
            <a:srgbClr val="DC5E00"/>
          </a:solidFill>
          <a:ln cap="flat" cmpd="sng" w="12700">
            <a:solidFill>
              <a:srgbClr val="8836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Genes, Environment, Social Interactions</a:t>
            </a:r>
            <a:endParaRPr/>
          </a:p>
        </p:txBody>
      </p:sp>
      <p:cxnSp>
        <p:nvCxnSpPr>
          <p:cNvPr id="774" name="Google Shape;774;p76"/>
          <p:cNvCxnSpPr>
            <a:stCxn id="775" idx="3"/>
            <a:endCxn id="776" idx="1"/>
          </p:cNvCxnSpPr>
          <p:nvPr/>
        </p:nvCxnSpPr>
        <p:spPr>
          <a:xfrm>
            <a:off x="8712370" y="4403781"/>
            <a:ext cx="5121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77" name="Google Shape;777;p76"/>
          <p:cNvCxnSpPr>
            <a:stCxn id="778" idx="3"/>
            <a:endCxn id="779" idx="1"/>
          </p:cNvCxnSpPr>
          <p:nvPr/>
        </p:nvCxnSpPr>
        <p:spPr>
          <a:xfrm>
            <a:off x="2996357" y="4403778"/>
            <a:ext cx="5211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80" name="Google Shape;780;p76"/>
          <p:cNvCxnSpPr>
            <a:stCxn id="779" idx="3"/>
            <a:endCxn id="775" idx="1"/>
          </p:cNvCxnSpPr>
          <p:nvPr/>
        </p:nvCxnSpPr>
        <p:spPr>
          <a:xfrm>
            <a:off x="5853516" y="4403779"/>
            <a:ext cx="5121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78" name="Google Shape;778;p76"/>
          <p:cNvSpPr/>
          <p:nvPr/>
        </p:nvSpPr>
        <p:spPr>
          <a:xfrm>
            <a:off x="626255" y="3351155"/>
            <a:ext cx="2370102" cy="2105245"/>
          </a:xfrm>
          <a:prstGeom prst="roundRect">
            <a:avLst>
              <a:gd fmla="val 16667" name="adj"/>
            </a:avLst>
          </a:prstGeom>
          <a:solidFill>
            <a:srgbClr val="A50021"/>
          </a:solidFill>
          <a:ln cap="flat" cmpd="sng" w="12700">
            <a:solidFill>
              <a:srgbClr val="A500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Circadian Timing System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81" name="Google Shape;781;p76"/>
          <p:cNvSpPr txBox="1"/>
          <p:nvPr/>
        </p:nvSpPr>
        <p:spPr>
          <a:xfrm>
            <a:off x="796719" y="1803116"/>
            <a:ext cx="2029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Can we use this…</a:t>
            </a:r>
            <a:endParaRPr/>
          </a:p>
        </p:txBody>
      </p:sp>
      <p:sp>
        <p:nvSpPr>
          <p:cNvPr id="775" name="Google Shape;775;p76"/>
          <p:cNvSpPr/>
          <p:nvPr/>
        </p:nvSpPr>
        <p:spPr>
          <a:xfrm>
            <a:off x="6365749" y="3351158"/>
            <a:ext cx="2346621" cy="2105246"/>
          </a:xfrm>
          <a:prstGeom prst="roundRect">
            <a:avLst>
              <a:gd fmla="val 16667" name="adj"/>
            </a:avLst>
          </a:prstGeom>
          <a:solidFill>
            <a:srgbClr val="FFB81C"/>
          </a:solidFill>
          <a:ln cap="flat" cmpd="sng" w="12700">
            <a:solidFill>
              <a:srgbClr val="9A8A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Changes in Physiology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43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Epigenetics</a:t>
            </a:r>
            <a:endParaRPr/>
          </a:p>
          <a:p>
            <a:pPr indent="-114300" lvl="0" marL="0" marR="0" rtl="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Inflammation</a:t>
            </a:r>
            <a:endParaRPr/>
          </a:p>
          <a:p>
            <a:pPr indent="-114300" lvl="0" marL="0" marR="0" rtl="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Immunity</a:t>
            </a:r>
            <a:endParaRPr/>
          </a:p>
          <a:p>
            <a:pPr indent="-114300" lvl="0" marL="0" marR="0" rtl="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Hormones</a:t>
            </a:r>
            <a:endParaRPr/>
          </a:p>
        </p:txBody>
      </p:sp>
      <p:sp>
        <p:nvSpPr>
          <p:cNvPr id="782" name="Google Shape;782;p76"/>
          <p:cNvSpPr txBox="1"/>
          <p:nvPr/>
        </p:nvSpPr>
        <p:spPr>
          <a:xfrm>
            <a:off x="6168361" y="1803116"/>
            <a:ext cx="27413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Acting through these…</a:t>
            </a:r>
            <a:endParaRPr/>
          </a:p>
        </p:txBody>
      </p:sp>
      <p:sp>
        <p:nvSpPr>
          <p:cNvPr id="776" name="Google Shape;776;p76"/>
          <p:cNvSpPr/>
          <p:nvPr/>
        </p:nvSpPr>
        <p:spPr>
          <a:xfrm>
            <a:off x="9224603" y="3351158"/>
            <a:ext cx="2346623" cy="2105246"/>
          </a:xfrm>
          <a:prstGeom prst="roundRect">
            <a:avLst>
              <a:gd fmla="val 16667" name="adj"/>
            </a:avLst>
          </a:prstGeom>
          <a:solidFill>
            <a:srgbClr val="003594"/>
          </a:solidFill>
          <a:ln cap="flat" cmpd="sng" w="12700">
            <a:solidFill>
              <a:srgbClr val="0D53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Health Outcomes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430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Physical Health</a:t>
            </a:r>
            <a:endParaRPr/>
          </a:p>
          <a:p>
            <a:pPr indent="-11430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Mental Health</a:t>
            </a:r>
            <a:endParaRPr/>
          </a:p>
          <a:p>
            <a:pPr indent="-11430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Cognitive Health</a:t>
            </a:r>
            <a:endParaRPr sz="1800">
              <a:solidFill>
                <a:srgbClr val="C1B05C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83" name="Google Shape;783;p76"/>
          <p:cNvSpPr txBox="1"/>
          <p:nvPr/>
        </p:nvSpPr>
        <p:spPr>
          <a:xfrm>
            <a:off x="9291873" y="1803116"/>
            <a:ext cx="22120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optimize these?          </a:t>
            </a:r>
            <a:endParaRPr/>
          </a:p>
        </p:txBody>
      </p:sp>
      <p:sp>
        <p:nvSpPr>
          <p:cNvPr id="784" name="Google Shape;784;p76"/>
          <p:cNvSpPr/>
          <p:nvPr/>
        </p:nvSpPr>
        <p:spPr>
          <a:xfrm>
            <a:off x="635050" y="2454222"/>
            <a:ext cx="5218466" cy="470010"/>
          </a:xfrm>
          <a:prstGeom prst="roundRect">
            <a:avLst>
              <a:gd fmla="val 16667" name="adj"/>
            </a:avLst>
          </a:prstGeom>
          <a:solidFill>
            <a:srgbClr val="006600"/>
          </a:solidFill>
          <a:ln cap="flat" cmpd="sng" w="127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Interventions</a:t>
            </a:r>
            <a:endParaRPr/>
          </a:p>
        </p:txBody>
      </p:sp>
      <p:cxnSp>
        <p:nvCxnSpPr>
          <p:cNvPr id="785" name="Google Shape;785;p76"/>
          <p:cNvCxnSpPr>
            <a:stCxn id="778" idx="0"/>
          </p:cNvCxnSpPr>
          <p:nvPr/>
        </p:nvCxnSpPr>
        <p:spPr>
          <a:xfrm flipH="1" rot="10800000">
            <a:off x="1811306" y="2939255"/>
            <a:ext cx="3000" cy="41190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786" name="Google Shape;786;p76"/>
          <p:cNvCxnSpPr>
            <a:endCxn id="779" idx="0"/>
          </p:cNvCxnSpPr>
          <p:nvPr/>
        </p:nvCxnSpPr>
        <p:spPr>
          <a:xfrm>
            <a:off x="4685450" y="2924256"/>
            <a:ext cx="0" cy="42690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87" name="Google Shape;787;p76"/>
          <p:cNvSpPr txBox="1"/>
          <p:nvPr/>
        </p:nvSpPr>
        <p:spPr>
          <a:xfrm>
            <a:off x="0" y="6550223"/>
            <a:ext cx="35923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Adapted from Buysse,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SLEEP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2014; 37(1):9-17</a:t>
            </a:r>
            <a:endParaRPr/>
          </a:p>
        </p:txBody>
      </p:sp>
      <p:sp>
        <p:nvSpPr>
          <p:cNvPr id="788" name="Google Shape;788;p76"/>
          <p:cNvSpPr txBox="1"/>
          <p:nvPr/>
        </p:nvSpPr>
        <p:spPr>
          <a:xfrm>
            <a:off x="3633862" y="1803116"/>
            <a:ext cx="2103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change these…</a:t>
            </a:r>
            <a:endParaRPr/>
          </a:p>
        </p:txBody>
      </p:sp>
      <p:grpSp>
        <p:nvGrpSpPr>
          <p:cNvPr id="789" name="Google Shape;789;p76"/>
          <p:cNvGrpSpPr/>
          <p:nvPr/>
        </p:nvGrpSpPr>
        <p:grpSpPr>
          <a:xfrm>
            <a:off x="3517385" y="3351156"/>
            <a:ext cx="2336131" cy="2105247"/>
            <a:chOff x="3266528" y="3351156"/>
            <a:chExt cx="2336131" cy="2105247"/>
          </a:xfrm>
        </p:grpSpPr>
        <p:sp>
          <p:nvSpPr>
            <p:cNvPr id="779" name="Google Shape;779;p76"/>
            <p:cNvSpPr/>
            <p:nvPr/>
          </p:nvSpPr>
          <p:spPr>
            <a:xfrm>
              <a:off x="3266528" y="3351156"/>
              <a:ext cx="2336131" cy="2105247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790" name="Google Shape;790;p76"/>
            <p:cNvGrpSpPr/>
            <p:nvPr/>
          </p:nvGrpSpPr>
          <p:grpSpPr>
            <a:xfrm>
              <a:off x="3572640" y="3526473"/>
              <a:ext cx="1723906" cy="1754612"/>
              <a:chOff x="3564148" y="3042461"/>
              <a:chExt cx="1723906" cy="1754612"/>
            </a:xfrm>
          </p:grpSpPr>
          <p:pic>
            <p:nvPicPr>
              <p:cNvPr id="791" name="Google Shape;791;p76"/>
              <p:cNvPicPr preferRelativeResize="0"/>
              <p:nvPr/>
            </p:nvPicPr>
            <p:blipFill rotWithShape="1">
              <a:blip r:embed="rId3">
                <a:alphaModFix/>
              </a:blip>
              <a:srcRect b="30449" l="30645" r="53378" t="53472"/>
              <a:stretch/>
            </p:blipFill>
            <p:spPr>
              <a:xfrm>
                <a:off x="4524432" y="3042461"/>
                <a:ext cx="763622" cy="768467"/>
              </a:xfrm>
              <a:prstGeom prst="ellipse">
                <a:avLst/>
              </a:prstGeom>
              <a:noFill/>
              <a:ln cap="flat" cmpd="sng" w="9525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792" name="Google Shape;792;p76"/>
              <p:cNvPicPr preferRelativeResize="0"/>
              <p:nvPr/>
            </p:nvPicPr>
            <p:blipFill rotWithShape="1">
              <a:blip r:embed="rId3">
                <a:alphaModFix/>
              </a:blip>
              <a:srcRect b="30449" l="53529" r="30735" t="53472"/>
              <a:stretch/>
            </p:blipFill>
            <p:spPr>
              <a:xfrm>
                <a:off x="4527807" y="4028606"/>
                <a:ext cx="752139" cy="768467"/>
              </a:xfrm>
              <a:prstGeom prst="ellipse">
                <a:avLst/>
              </a:prstGeom>
              <a:noFill/>
              <a:ln cap="flat" cmpd="sng" w="9525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793" name="Google Shape;793;p76"/>
              <p:cNvPicPr preferRelativeResize="0"/>
              <p:nvPr/>
            </p:nvPicPr>
            <p:blipFill rotWithShape="1">
              <a:blip r:embed="rId3">
                <a:alphaModFix/>
              </a:blip>
              <a:srcRect b="53443" l="76348" r="7675" t="30824"/>
              <a:stretch/>
            </p:blipFill>
            <p:spPr>
              <a:xfrm>
                <a:off x="3564148" y="3050679"/>
                <a:ext cx="763623" cy="752032"/>
              </a:xfrm>
              <a:prstGeom prst="ellipse">
                <a:avLst/>
              </a:prstGeom>
              <a:noFill/>
              <a:ln cap="flat" cmpd="sng" w="9525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794" name="Google Shape;794;p76"/>
              <p:cNvPicPr preferRelativeResize="0"/>
              <p:nvPr/>
            </p:nvPicPr>
            <p:blipFill rotWithShape="1">
              <a:blip r:embed="rId4">
                <a:alphaModFix/>
              </a:blip>
              <a:srcRect b="3964" l="51899" r="31885" t="79940"/>
              <a:stretch/>
            </p:blipFill>
            <p:spPr>
              <a:xfrm>
                <a:off x="3564148" y="4031642"/>
                <a:ext cx="768083" cy="762394"/>
              </a:xfrm>
              <a:prstGeom prst="ellipse">
                <a:avLst/>
              </a:prstGeom>
              <a:noFill/>
              <a:ln cap="flat" cmpd="sng" w="9525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</p:grpSp>
      <p:pic>
        <p:nvPicPr>
          <p:cNvPr id="795" name="Google Shape;795;p76"/>
          <p:cNvPicPr preferRelativeResize="0"/>
          <p:nvPr/>
        </p:nvPicPr>
        <p:blipFill rotWithShape="1">
          <a:blip r:embed="rId5">
            <a:alphaModFix/>
          </a:blip>
          <a:srcRect b="52192" l="4114" r="75694" t="27388"/>
          <a:stretch/>
        </p:blipFill>
        <p:spPr>
          <a:xfrm flipH="1">
            <a:off x="1446782" y="4492362"/>
            <a:ext cx="729048" cy="73731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patcegan.files.wordpress.com/2012/02/sun-and-moon.jpg" id="800" name="Google Shape;80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912" y="4863487"/>
            <a:ext cx="1495564" cy="996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alkingshoewoman.com/wp-content/uploads/2014/09/11.jpg" id="801" name="Google Shape;80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7081" y="4877203"/>
            <a:ext cx="1506987" cy="991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blog.lifespanfitness.com.au/wp-content/uploads/2013/05/Meal-Timing-and-Weight-Loss.png" id="802" name="Google Shape;802;p77"/>
          <p:cNvPicPr preferRelativeResize="0"/>
          <p:nvPr/>
        </p:nvPicPr>
        <p:blipFill rotWithShape="1">
          <a:blip r:embed="rId5">
            <a:alphaModFix/>
          </a:blip>
          <a:srcRect b="0" l="0" r="11564" t="0"/>
          <a:stretch/>
        </p:blipFill>
        <p:spPr>
          <a:xfrm>
            <a:off x="8494728" y="4871995"/>
            <a:ext cx="1401100" cy="99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77"/>
          <p:cNvPicPr preferRelativeResize="0"/>
          <p:nvPr/>
        </p:nvPicPr>
        <p:blipFill rotWithShape="1">
          <a:blip r:embed="rId6">
            <a:alphaModFix/>
          </a:blip>
          <a:srcRect b="0" l="14308" r="7202" t="0"/>
          <a:stretch/>
        </p:blipFill>
        <p:spPr>
          <a:xfrm>
            <a:off x="4150799" y="4871995"/>
            <a:ext cx="1565861" cy="987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p77"/>
          <p:cNvGrpSpPr/>
          <p:nvPr/>
        </p:nvGrpSpPr>
        <p:grpSpPr>
          <a:xfrm>
            <a:off x="147932" y="2087681"/>
            <a:ext cx="3666419" cy="4669496"/>
            <a:chOff x="8360845" y="1886439"/>
            <a:chExt cx="3666419" cy="4669496"/>
          </a:xfrm>
        </p:grpSpPr>
        <p:sp>
          <p:nvSpPr>
            <p:cNvPr id="805" name="Google Shape;805;p77"/>
            <p:cNvSpPr/>
            <p:nvPr/>
          </p:nvSpPr>
          <p:spPr>
            <a:xfrm>
              <a:off x="8542291" y="1886439"/>
              <a:ext cx="33035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A5002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The ClockWork Program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12 sessions (6 two-week blocks)</a:t>
              </a:r>
              <a:endParaRPr/>
            </a:p>
          </p:txBody>
        </p:sp>
        <p:pic>
          <p:nvPicPr>
            <p:cNvPr id="806" name="Google Shape;806;p7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60845" y="2767903"/>
              <a:ext cx="3666419" cy="3788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7" name="Google Shape;807;p77"/>
          <p:cNvSpPr txBox="1"/>
          <p:nvPr/>
        </p:nvSpPr>
        <p:spPr>
          <a:xfrm>
            <a:off x="5303747" y="6023870"/>
            <a:ext cx="5099457" cy="58477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 Buysse, M Hall, M Levine, A Saptono, P Franzen, C Kline, S Stahl, S Smagula, R Kolko, C Tighe, M Hawkins</a:t>
            </a:r>
            <a:endParaRPr/>
          </a:p>
        </p:txBody>
      </p:sp>
      <p:pic>
        <p:nvPicPr>
          <p:cNvPr id="808" name="Google Shape;808;p77"/>
          <p:cNvPicPr preferRelativeResize="0"/>
          <p:nvPr/>
        </p:nvPicPr>
        <p:blipFill rotWithShape="1">
          <a:blip r:embed="rId8">
            <a:alphaModFix/>
          </a:blip>
          <a:srcRect b="0" l="4950" r="9877" t="6871"/>
          <a:stretch/>
        </p:blipFill>
        <p:spPr>
          <a:xfrm>
            <a:off x="363032" y="1474884"/>
            <a:ext cx="3236217" cy="149426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9" name="Google Shape;809;p77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Can we use circadian rhythms and sleep to improve health? An example</a:t>
            </a:r>
            <a:endParaRPr/>
          </a:p>
        </p:txBody>
      </p:sp>
      <p:graphicFrame>
        <p:nvGraphicFramePr>
          <p:cNvPr id="810" name="Google Shape;810;p77"/>
          <p:cNvGraphicFramePr/>
          <p:nvPr/>
        </p:nvGraphicFramePr>
        <p:xfrm>
          <a:off x="3757235" y="160870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{CDBEE939-D247-4B14-A6AA-CE3028D936B4}</a:tableStyleId>
              </a:tblPr>
              <a:tblGrid>
                <a:gridCol w="1332275"/>
                <a:gridCol w="1624850"/>
                <a:gridCol w="2008475"/>
                <a:gridCol w="1530275"/>
                <a:gridCol w="1721550"/>
              </a:tblGrid>
              <a:tr h="395175">
                <a:tc grid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The </a:t>
                      </a:r>
                      <a:r>
                        <a:rPr lang="en-US" sz="1500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ART</a:t>
                      </a: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 of ClockWork: </a:t>
                      </a:r>
                      <a:r>
                        <a:rPr lang="en-US" sz="1500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A</a:t>
                      </a: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mount, </a:t>
                      </a:r>
                      <a:r>
                        <a:rPr lang="en-US" sz="1500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R</a:t>
                      </a: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egularity, </a:t>
                      </a:r>
                      <a:r>
                        <a:rPr lang="en-US" sz="1500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</a:t>
                      </a: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iming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51475" marB="51475" marR="102975" marL="102975"/>
                </a:tc>
                <a:tc hMerge="1"/>
                <a:tc hMerge="1"/>
                <a:tc hMerge="1"/>
                <a:tc hMerge="1"/>
              </a:tr>
              <a:tr h="229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 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Sleep</a:t>
                      </a:r>
                      <a:endParaRPr b="1"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Light/Dark</a:t>
                      </a:r>
                      <a:endParaRPr b="1"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Eating</a:t>
                      </a:r>
                      <a:endParaRPr b="1"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Physical Activity</a:t>
                      </a:r>
                      <a:endParaRPr b="1"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</a:tr>
              <a:tr h="458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A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mount</a:t>
                      </a:r>
                      <a:endParaRPr sz="2000">
                        <a:solidFill>
                          <a:srgbClr val="002060"/>
                        </a:solidFill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6-8 hours of sleep at &gt;90% efficiency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30 min bright light; 30 min darkness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 meals, 1-2 snacks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30 min moderate- vigorous activity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</a:tr>
              <a:tr h="229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R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egularity</a:t>
                      </a:r>
                      <a:endParaRPr sz="2000">
                        <a:solidFill>
                          <a:srgbClr val="002060"/>
                        </a:solidFill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± 1°, 7 days/week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± 1°, 7 days/week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± 1°, 7 days/week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± 1°, 5 days/week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</a:tr>
              <a:tr h="55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rgbClr val="A5002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i</a:t>
                      </a: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ming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Mid-sleep time: 3:00-3:30am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Light: 1° after wake; Dark: 1° before bed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12-hour eating window 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Same time of day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</a:tr>
              <a:tr h="618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Intervention strategies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0" marB="0" marR="129075" marL="129075"/>
                </a:tc>
                <a:tc grid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(1) Monitoring of sleep, eating, physical activity, light/dark exposure via self-report and smart-phone/tablet apps; (2) personalized feedback; and (3) tailored health coaching</a:t>
                      </a:r>
                      <a:endParaRPr sz="20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51475" marB="51475" marR="102975" marL="102975"/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8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The socio-ecological model and sleep and circadian health</a:t>
            </a:r>
            <a:endParaRPr/>
          </a:p>
        </p:txBody>
      </p:sp>
      <p:sp>
        <p:nvSpPr>
          <p:cNvPr id="816" name="Google Shape;816;p78"/>
          <p:cNvSpPr/>
          <p:nvPr/>
        </p:nvSpPr>
        <p:spPr>
          <a:xfrm>
            <a:off x="620928" y="1507523"/>
            <a:ext cx="5066270" cy="5066270"/>
          </a:xfrm>
          <a:prstGeom prst="ellipse">
            <a:avLst/>
          </a:prstGeom>
          <a:solidFill>
            <a:schemeClr val="accent2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Society: Organizations,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Policy Makers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17" name="Google Shape;817;p78"/>
          <p:cNvSpPr/>
          <p:nvPr/>
        </p:nvSpPr>
        <p:spPr>
          <a:xfrm>
            <a:off x="1129615" y="2524896"/>
            <a:ext cx="4048897" cy="4048897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Community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18" name="Google Shape;818;p78"/>
          <p:cNvSpPr/>
          <p:nvPr/>
        </p:nvSpPr>
        <p:spPr>
          <a:xfrm>
            <a:off x="1650658" y="3566982"/>
            <a:ext cx="3006811" cy="3006811"/>
          </a:xfrm>
          <a:prstGeom prst="ellipse">
            <a:avLst/>
          </a:prstGeom>
          <a:solidFill>
            <a:schemeClr val="accent4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Interpersonal, small group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19" name="Google Shape;819;p78"/>
          <p:cNvSpPr/>
          <p:nvPr/>
        </p:nvSpPr>
        <p:spPr>
          <a:xfrm>
            <a:off x="2153166" y="4571998"/>
            <a:ext cx="2001795" cy="2001795"/>
          </a:xfrm>
          <a:prstGeom prst="ellipse">
            <a:avLst/>
          </a:prstGeom>
          <a:solidFill>
            <a:schemeClr val="accent5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Individual</a:t>
            </a:r>
            <a:endParaRPr/>
          </a:p>
        </p:txBody>
      </p:sp>
      <p:sp>
        <p:nvSpPr>
          <p:cNvPr id="820" name="Google Shape;820;p78"/>
          <p:cNvSpPr/>
          <p:nvPr/>
        </p:nvSpPr>
        <p:spPr>
          <a:xfrm>
            <a:off x="6297822" y="5169241"/>
            <a:ext cx="5288692" cy="807308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Sleep and circadian health interventions: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In-person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Web-based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Mobile technology</a:t>
            </a:r>
            <a:endParaRPr/>
          </a:p>
        </p:txBody>
      </p:sp>
      <p:sp>
        <p:nvSpPr>
          <p:cNvPr id="821" name="Google Shape;821;p78"/>
          <p:cNvSpPr/>
          <p:nvPr/>
        </p:nvSpPr>
        <p:spPr>
          <a:xfrm>
            <a:off x="6297822" y="4024250"/>
            <a:ext cx="5288692" cy="807308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Family and group-based interventions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In-person, web-based social support</a:t>
            </a:r>
            <a:endParaRPr/>
          </a:p>
        </p:txBody>
      </p:sp>
      <p:sp>
        <p:nvSpPr>
          <p:cNvPr id="822" name="Google Shape;822;p78"/>
          <p:cNvSpPr/>
          <p:nvPr/>
        </p:nvSpPr>
        <p:spPr>
          <a:xfrm>
            <a:off x="6297822" y="2879258"/>
            <a:ext cx="5288692" cy="807308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Community, religious, employment, and health-care systems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Social networks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Built environment</a:t>
            </a:r>
            <a:endParaRPr/>
          </a:p>
        </p:txBody>
      </p:sp>
      <p:sp>
        <p:nvSpPr>
          <p:cNvPr id="823" name="Google Shape;823;p78"/>
          <p:cNvSpPr/>
          <p:nvPr/>
        </p:nvSpPr>
        <p:spPr>
          <a:xfrm>
            <a:off x="6297822" y="1734266"/>
            <a:ext cx="5288692" cy="807308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Public policy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Cultural leadership </a:t>
            </a:r>
            <a:r>
              <a:rPr b="1"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·</a:t>
            </a:r>
            <a:r>
              <a:rPr lang="en-US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Regulations and incentives</a:t>
            </a:r>
            <a:endParaRPr/>
          </a:p>
        </p:txBody>
      </p:sp>
      <p:sp>
        <p:nvSpPr>
          <p:cNvPr id="824" name="Google Shape;824;p78"/>
          <p:cNvSpPr txBox="1"/>
          <p:nvPr/>
        </p:nvSpPr>
        <p:spPr>
          <a:xfrm>
            <a:off x="-1976" y="6555486"/>
            <a:ext cx="116077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Jackson,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Ann Rev Public Health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2015; 36:417-440. Stokols,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Am J Health Promot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1996; 10: 282-298. McLeroy, </a:t>
            </a:r>
            <a:r>
              <a:rPr i="1"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Health Education Quarterly </a:t>
            </a: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1988; 15:351-377.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9"/>
          <p:cNvSpPr txBox="1"/>
          <p:nvPr>
            <p:ph idx="1" type="body"/>
          </p:nvPr>
        </p:nvSpPr>
        <p:spPr>
          <a:xfrm>
            <a:off x="272730" y="2068435"/>
            <a:ext cx="3721032" cy="693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A50021"/>
                </a:solidFill>
              </a:rPr>
              <a:t>Basic Science</a:t>
            </a:r>
            <a:endParaRPr/>
          </a:p>
        </p:txBody>
      </p:sp>
      <p:sp>
        <p:nvSpPr>
          <p:cNvPr id="830" name="Google Shape;830;p79"/>
          <p:cNvSpPr txBox="1"/>
          <p:nvPr>
            <p:ph idx="2" type="body"/>
          </p:nvPr>
        </p:nvSpPr>
        <p:spPr>
          <a:xfrm>
            <a:off x="334926" y="2761570"/>
            <a:ext cx="3596641" cy="343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46" lvl="0" marL="1714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Circadian and sleep-related control of gene expression and regulation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Sleep-related regulation of interstitial protein clearance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Restorative function of sleep at the molecular, cellular, and physiological levels</a:t>
            </a:r>
            <a:endParaRPr/>
          </a:p>
          <a:p>
            <a:pPr indent="-571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31" name="Google Shape;831;p79"/>
          <p:cNvSpPr txBox="1"/>
          <p:nvPr>
            <p:ph idx="3" type="body"/>
          </p:nvPr>
        </p:nvSpPr>
        <p:spPr>
          <a:xfrm>
            <a:off x="4282493" y="2068435"/>
            <a:ext cx="3722447" cy="692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A50021"/>
                </a:solidFill>
              </a:rPr>
              <a:t>Translational Science</a:t>
            </a:r>
            <a:endParaRPr/>
          </a:p>
        </p:txBody>
      </p:sp>
      <p:sp>
        <p:nvSpPr>
          <p:cNvPr id="832" name="Google Shape;832;p79"/>
          <p:cNvSpPr txBox="1"/>
          <p:nvPr>
            <p:ph idx="4" type="body"/>
          </p:nvPr>
        </p:nvSpPr>
        <p:spPr>
          <a:xfrm>
            <a:off x="4344743" y="2761570"/>
            <a:ext cx="3597946" cy="343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46" lvl="0" marL="1714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Simple, accurate, reliable methods to identify circadian phase and amplitude in intact organisms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Effect of circadian rhythms on common therapeutics (e.g., chronopharmacology)</a:t>
            </a:r>
            <a:endParaRPr/>
          </a:p>
          <a:p>
            <a:pPr indent="-171446" lvl="0" marL="171446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Char char="▪"/>
            </a:pPr>
            <a:r>
              <a:rPr lang="en-US"/>
              <a:t>Intersection between sleep/ circadian physiology and metabolism at the molecular, cellular, and physiological levels</a:t>
            </a:r>
            <a:endParaRPr/>
          </a:p>
        </p:txBody>
      </p:sp>
      <p:sp>
        <p:nvSpPr>
          <p:cNvPr id="833" name="Google Shape;833;p79"/>
          <p:cNvSpPr txBox="1"/>
          <p:nvPr>
            <p:ph type="title"/>
          </p:nvPr>
        </p:nvSpPr>
        <p:spPr>
          <a:xfrm>
            <a:off x="680324" y="537198"/>
            <a:ext cx="9613861" cy="697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Verdana"/>
              <a:buNone/>
            </a:pPr>
            <a:r>
              <a:rPr lang="en-US" sz="2520"/>
              <a:t>Sleep, circadian rhythms, and health: A research agenda</a:t>
            </a:r>
            <a:endParaRPr/>
          </a:p>
        </p:txBody>
      </p:sp>
      <p:sp>
        <p:nvSpPr>
          <p:cNvPr id="834" name="Google Shape;834;p79"/>
          <p:cNvSpPr txBox="1"/>
          <p:nvPr/>
        </p:nvSpPr>
        <p:spPr>
          <a:xfrm>
            <a:off x="8252596" y="2068435"/>
            <a:ext cx="3722447" cy="692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b="1" lang="en-US" sz="1800">
                <a:solidFill>
                  <a:srgbClr val="A50021"/>
                </a:solidFill>
                <a:latin typeface="Constantia"/>
                <a:ea typeface="Constantia"/>
                <a:cs typeface="Constantia"/>
                <a:sym typeface="Constantia"/>
              </a:rPr>
              <a:t>Clinical and Implementation Science</a:t>
            </a:r>
            <a:endParaRPr/>
          </a:p>
        </p:txBody>
      </p:sp>
      <p:sp>
        <p:nvSpPr>
          <p:cNvPr id="835" name="Google Shape;835;p79"/>
          <p:cNvSpPr txBox="1"/>
          <p:nvPr/>
        </p:nvSpPr>
        <p:spPr>
          <a:xfrm>
            <a:off x="8314846" y="2761570"/>
            <a:ext cx="3597946" cy="343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46" lvl="0" marL="1714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Novel measures to identify the relationship between sleep disorders (sleep apnea, insomnia, restless legs syndrome), sleep treatments, and health outcomes</a:t>
            </a:r>
            <a:endParaRPr/>
          </a:p>
          <a:p>
            <a:pPr indent="-171446" lvl="0" marL="171446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Dissemination of behavioral sleep interventions</a:t>
            </a:r>
            <a:endParaRPr/>
          </a:p>
          <a:p>
            <a:pPr indent="-171446" lvl="0" marL="171446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B81C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Novel sleep and circadian interventions to improve health and function at the individual, community, and societal levels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120" y="3871453"/>
            <a:ext cx="6512405" cy="29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119" y="5593"/>
            <a:ext cx="6112119" cy="407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7618" y="3613355"/>
            <a:ext cx="5768260" cy="324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843" name="Google Shape;843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9878" y="-1"/>
            <a:ext cx="6112122" cy="4074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849" name="Google Shape;84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9702"/>
            <a:ext cx="6402567" cy="360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4157" y="1261725"/>
            <a:ext cx="5962650" cy="396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031" y="15302"/>
            <a:ext cx="10272252" cy="684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5582"/>
            <a:ext cx="3400426" cy="232886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83"/>
          <p:cNvSpPr txBox="1"/>
          <p:nvPr>
            <p:ph type="title"/>
          </p:nvPr>
        </p:nvSpPr>
        <p:spPr>
          <a:xfrm>
            <a:off x="1767840" y="365125"/>
            <a:ext cx="71831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/>
              <a:t>Sleep Overview &amp; Prioritized Research</a:t>
            </a:r>
            <a:endParaRPr/>
          </a:p>
        </p:txBody>
      </p:sp>
      <p:sp>
        <p:nvSpPr>
          <p:cNvPr id="862" name="Google Shape;862;p83"/>
          <p:cNvSpPr txBox="1"/>
          <p:nvPr>
            <p:ph idx="1" type="body"/>
          </p:nvPr>
        </p:nvSpPr>
        <p:spPr>
          <a:xfrm>
            <a:off x="1767840" y="1825625"/>
            <a:ext cx="95859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Panel Discussion: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Dan Buysse, Patrick Strollo, Wayne Dysinger, Abbe de Vallejo</a:t>
            </a:r>
            <a:endParaRPr/>
          </a:p>
        </p:txBody>
      </p:sp>
      <p:pic>
        <p:nvPicPr>
          <p:cNvPr id="863" name="Google Shape;86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942" y="365125"/>
            <a:ext cx="1499235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20201" y="508317"/>
            <a:ext cx="2796857" cy="8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5694" y="6405563"/>
            <a:ext cx="6859652" cy="311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4"/>
          <p:cNvSpPr txBox="1"/>
          <p:nvPr>
            <p:ph type="title"/>
          </p:nvPr>
        </p:nvSpPr>
        <p:spPr>
          <a:xfrm>
            <a:off x="1767840" y="365125"/>
            <a:ext cx="71831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7030A0"/>
                </a:solidFill>
              </a:rPr>
              <a:t>Sleep Considerations</a:t>
            </a:r>
            <a:endParaRPr/>
          </a:p>
        </p:txBody>
      </p:sp>
      <p:pic>
        <p:nvPicPr>
          <p:cNvPr id="871" name="Google Shape;87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42" y="365125"/>
            <a:ext cx="1499235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3152" y="185792"/>
            <a:ext cx="2796857" cy="8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0639" y="6492875"/>
            <a:ext cx="6859652" cy="311973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84"/>
          <p:cNvSpPr txBox="1"/>
          <p:nvPr>
            <p:ph idx="1" type="body"/>
          </p:nvPr>
        </p:nvSpPr>
        <p:spPr>
          <a:xfrm>
            <a:off x="699656" y="1970580"/>
            <a:ext cx="8921806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Adopt comforting rituals before bedtime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Keep your bedroom cool, dark and quiet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Go to sleep and wake up around the same time daily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Turn off screens for 30-60 minutes before bedtime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Avoid caffeine after 2 pm, avoid alcohol within 3 hours  of bedtime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Eat foods high in melatonin (tart cherries, walnuts, corn, mushrooms) and tryptophan (spirulina, chia, wheat germ, soybeans)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Exercise regularly in the morning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Be exposed to sunlight for 30 minutes every day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380"/>
              <a:buFont typeface="Calibri"/>
              <a:buAutoNum type="arabicPeriod"/>
            </a:pPr>
            <a:r>
              <a:rPr lang="en-US" sz="2380">
                <a:solidFill>
                  <a:schemeClr val="dk2"/>
                </a:solidFill>
              </a:rPr>
              <a:t> Institute mindfulness and meditation regimes</a:t>
            </a:r>
            <a:endParaRPr/>
          </a:p>
          <a:p>
            <a:pPr indent="-7747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sz="2380"/>
          </a:p>
        </p:txBody>
      </p:sp>
      <p:sp>
        <p:nvSpPr>
          <p:cNvPr id="875" name="Google Shape;875;p84"/>
          <p:cNvSpPr txBox="1"/>
          <p:nvPr/>
        </p:nvSpPr>
        <p:spPr>
          <a:xfrm>
            <a:off x="985897" y="5952585"/>
            <a:ext cx="63192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Kent L, Lifestyle Medicine strategies to enhance sleep. Avondale College Newsletter</a:t>
            </a: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876" name="Google Shape;876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09654" y="1730581"/>
            <a:ext cx="1682690" cy="26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4"/>
          <p:cNvSpPr txBox="1"/>
          <p:nvPr/>
        </p:nvSpPr>
        <p:spPr>
          <a:xfrm>
            <a:off x="7941115" y="4936922"/>
            <a:ext cx="3551229" cy="120032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et al. Mindfulness Meditation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Improvement In Sleep Quality.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 JAMA Intern Med. 2015 Apr 1;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175(4): 494–501.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8" name="Google Shape;878;p84"/>
          <p:cNvPicPr preferRelativeResize="0"/>
          <p:nvPr/>
        </p:nvPicPr>
        <p:blipFill rotWithShape="1">
          <a:blip r:embed="rId9">
            <a:alphaModFix/>
          </a:blip>
          <a:srcRect b="3794" l="31781" r="7293" t="20482"/>
          <a:stretch/>
        </p:blipFill>
        <p:spPr>
          <a:xfrm>
            <a:off x="6604382" y="490061"/>
            <a:ext cx="2576035" cy="240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03" name="Google Shape;20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4601" y="6169"/>
            <a:ext cx="4107398" cy="342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0826" y="6169"/>
            <a:ext cx="4563775" cy="34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9"/>
          <p:cNvSpPr/>
          <p:nvPr/>
        </p:nvSpPr>
        <p:spPr>
          <a:xfrm>
            <a:off x="48370" y="6544054"/>
            <a:ext cx="120731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https://www.flickr.com/photos/73416633; https://www.flickr.com/photos/momboleum/3583787090; https://www.flickr.com/search/?text=chemotherapy</a:t>
            </a:r>
            <a:endParaRPr/>
          </a:p>
        </p:txBody>
      </p:sp>
      <p:pic>
        <p:nvPicPr>
          <p:cNvPr id="206" name="Google Shape;20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6169"/>
            <a:ext cx="4515563" cy="33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9"/>
          <p:cNvPicPr preferRelativeResize="0"/>
          <p:nvPr/>
        </p:nvPicPr>
        <p:blipFill rotWithShape="1">
          <a:blip r:embed="rId6">
            <a:alphaModFix/>
          </a:blip>
          <a:srcRect b="0" l="0" r="27437" t="28823"/>
          <a:stretch/>
        </p:blipFill>
        <p:spPr>
          <a:xfrm>
            <a:off x="0" y="3396725"/>
            <a:ext cx="4587665" cy="298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9"/>
          <p:cNvPicPr preferRelativeResize="0"/>
          <p:nvPr/>
        </p:nvPicPr>
        <p:blipFill rotWithShape="1">
          <a:blip r:embed="rId7">
            <a:alphaModFix/>
          </a:blip>
          <a:srcRect b="0" l="24802" r="0" t="0"/>
          <a:stretch/>
        </p:blipFill>
        <p:spPr>
          <a:xfrm>
            <a:off x="4364627" y="3402894"/>
            <a:ext cx="3237732" cy="2980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epression" id="209" name="Google Shape;209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98617" y="3402894"/>
            <a:ext cx="4593383" cy="298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794" y="730043"/>
            <a:ext cx="6735793" cy="544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1260" y="730043"/>
            <a:ext cx="4909156" cy="544953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0"/>
          <p:cNvSpPr txBox="1"/>
          <p:nvPr/>
        </p:nvSpPr>
        <p:spPr>
          <a:xfrm>
            <a:off x="0" y="6550223"/>
            <a:ext cx="39835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Woolf &amp; Schoomaker, 2019; JAMA 322: 12290-1016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51"/>
          <p:cNvGrpSpPr/>
          <p:nvPr/>
        </p:nvGrpSpPr>
        <p:grpSpPr>
          <a:xfrm>
            <a:off x="2788399" y="121400"/>
            <a:ext cx="6615200" cy="6615199"/>
            <a:chOff x="1658305" y="3004"/>
            <a:chExt cx="6615200" cy="6615199"/>
          </a:xfrm>
        </p:grpSpPr>
        <p:sp>
          <p:nvSpPr>
            <p:cNvPr id="222" name="Google Shape;222;p51"/>
            <p:cNvSpPr/>
            <p:nvPr/>
          </p:nvSpPr>
          <p:spPr>
            <a:xfrm>
              <a:off x="2419877" y="764576"/>
              <a:ext cx="5092055" cy="5092055"/>
            </a:xfrm>
            <a:prstGeom prst="blockArc">
              <a:avLst>
                <a:gd fmla="val 10800000" name="adj1"/>
                <a:gd fmla="val 16200000" name="adj2"/>
                <a:gd fmla="val 4642" name="adj3"/>
              </a:avLst>
            </a:prstGeom>
            <a:solidFill>
              <a:srgbClr val="0D5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1"/>
            <p:cNvSpPr/>
            <p:nvPr/>
          </p:nvSpPr>
          <p:spPr>
            <a:xfrm>
              <a:off x="2419877" y="764576"/>
              <a:ext cx="5092055" cy="5092055"/>
            </a:xfrm>
            <a:prstGeom prst="blockArc">
              <a:avLst>
                <a:gd fmla="val 5400000" name="adj1"/>
                <a:gd fmla="val 10800000" name="adj2"/>
                <a:gd fmla="val 4642" name="adj3"/>
              </a:avLst>
            </a:prstGeom>
            <a:solidFill>
              <a:srgbClr val="3D89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1"/>
            <p:cNvSpPr/>
            <p:nvPr/>
          </p:nvSpPr>
          <p:spPr>
            <a:xfrm>
              <a:off x="2419877" y="764576"/>
              <a:ext cx="5092055" cy="5092055"/>
            </a:xfrm>
            <a:prstGeom prst="blockArc">
              <a:avLst>
                <a:gd fmla="val 0" name="adj1"/>
                <a:gd fmla="val 5400000" name="adj2"/>
                <a:gd fmla="val 4642" name="adj3"/>
              </a:avLst>
            </a:prstGeom>
            <a:solidFill>
              <a:srgbClr val="9BC2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1"/>
            <p:cNvSpPr/>
            <p:nvPr/>
          </p:nvSpPr>
          <p:spPr>
            <a:xfrm>
              <a:off x="2419877" y="764576"/>
              <a:ext cx="5092055" cy="5092055"/>
            </a:xfrm>
            <a:prstGeom prst="blockArc">
              <a:avLst>
                <a:gd fmla="val 16200000" name="adj1"/>
                <a:gd fmla="val 0" name="adj2"/>
                <a:gd fmla="val 4642" name="adj3"/>
              </a:avLst>
            </a:prstGeom>
            <a:solidFill>
              <a:srgbClr val="D5E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1"/>
            <p:cNvSpPr/>
            <p:nvPr/>
          </p:nvSpPr>
          <p:spPr>
            <a:xfrm>
              <a:off x="3793534" y="2138233"/>
              <a:ext cx="2344741" cy="2344741"/>
            </a:xfrm>
            <a:prstGeom prst="ellipse">
              <a:avLst/>
            </a:prstGeom>
            <a:solidFill>
              <a:srgbClr val="FFBD1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1"/>
            <p:cNvSpPr txBox="1"/>
            <p:nvPr/>
          </p:nvSpPr>
          <p:spPr>
            <a:xfrm>
              <a:off x="4136913" y="2481612"/>
              <a:ext cx="1657983" cy="1657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450" lIns="44450" spcFirstLastPara="1" rIns="44450" wrap="square" tIns="4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Constantia"/>
                <a:buNone/>
              </a:pPr>
              <a:r>
                <a:rPr lang="en-US" sz="35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Chronic Disease</a:t>
              </a:r>
              <a:endParaRPr/>
            </a:p>
          </p:txBody>
        </p:sp>
        <p:sp>
          <p:nvSpPr>
            <p:cNvPr id="228" name="Google Shape;228;p51"/>
            <p:cNvSpPr/>
            <p:nvPr/>
          </p:nvSpPr>
          <p:spPr>
            <a:xfrm>
              <a:off x="4145245" y="3004"/>
              <a:ext cx="1641319" cy="1641319"/>
            </a:xfrm>
            <a:prstGeom prst="ellipse">
              <a:avLst/>
            </a:prstGeom>
            <a:solidFill>
              <a:srgbClr val="003594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1"/>
            <p:cNvSpPr txBox="1"/>
            <p:nvPr/>
          </p:nvSpPr>
          <p:spPr>
            <a:xfrm>
              <a:off x="4385611" y="243370"/>
              <a:ext cx="1160587" cy="1160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nstantia"/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30" name="Google Shape;230;p51"/>
            <p:cNvSpPr/>
            <p:nvPr/>
          </p:nvSpPr>
          <p:spPr>
            <a:xfrm>
              <a:off x="6632186" y="2489944"/>
              <a:ext cx="1641319" cy="1641319"/>
            </a:xfrm>
            <a:prstGeom prst="ellipse">
              <a:avLst/>
            </a:prstGeom>
            <a:solidFill>
              <a:srgbClr val="003594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1"/>
            <p:cNvSpPr txBox="1"/>
            <p:nvPr/>
          </p:nvSpPr>
          <p:spPr>
            <a:xfrm>
              <a:off x="6872552" y="2730310"/>
              <a:ext cx="1160587" cy="1160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nstantia"/>
                <a:buNone/>
              </a:pPr>
              <a:r>
                <a:rPr lang="en-US" sz="20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Oxidative Stress</a:t>
              </a:r>
              <a:endParaRPr/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4145245" y="4976884"/>
              <a:ext cx="1641319" cy="1641319"/>
            </a:xfrm>
            <a:prstGeom prst="ellipse">
              <a:avLst/>
            </a:prstGeom>
            <a:solidFill>
              <a:srgbClr val="003594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1"/>
            <p:cNvSpPr txBox="1"/>
            <p:nvPr/>
          </p:nvSpPr>
          <p:spPr>
            <a:xfrm>
              <a:off x="4385611" y="5217250"/>
              <a:ext cx="1160587" cy="1160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nstantia"/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1658305" y="2489944"/>
              <a:ext cx="1641319" cy="1641319"/>
            </a:xfrm>
            <a:prstGeom prst="ellipse">
              <a:avLst/>
            </a:prstGeom>
            <a:solidFill>
              <a:srgbClr val="003594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1"/>
            <p:cNvSpPr txBox="1"/>
            <p:nvPr/>
          </p:nvSpPr>
          <p:spPr>
            <a:xfrm>
              <a:off x="1898671" y="2730310"/>
              <a:ext cx="1160587" cy="1160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nstantia"/>
                <a:buNone/>
              </a:pPr>
              <a:r>
                <a:rPr lang="en-US" sz="2000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</a:t>
              </a:r>
              <a:endParaRPr/>
            </a:p>
          </p:txBody>
        </p:sp>
      </p:grpSp>
      <p:sp>
        <p:nvSpPr>
          <p:cNvPr id="236" name="Google Shape;236;p51"/>
          <p:cNvSpPr txBox="1"/>
          <p:nvPr/>
        </p:nvSpPr>
        <p:spPr>
          <a:xfrm>
            <a:off x="5228998" y="693175"/>
            <a:ext cx="17340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Inflammation</a:t>
            </a:r>
            <a:endParaRPr/>
          </a:p>
        </p:txBody>
      </p:sp>
      <p:sp>
        <p:nvSpPr>
          <p:cNvPr id="237" name="Google Shape;237;p51"/>
          <p:cNvSpPr txBox="1"/>
          <p:nvPr/>
        </p:nvSpPr>
        <p:spPr>
          <a:xfrm>
            <a:off x="5345569" y="5587181"/>
            <a:ext cx="16174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Epigenetic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Modification</a:t>
            </a:r>
            <a:endParaRPr/>
          </a:p>
        </p:txBody>
      </p:sp>
      <p:sp>
        <p:nvSpPr>
          <p:cNvPr id="238" name="Google Shape;238;p51"/>
          <p:cNvSpPr txBox="1"/>
          <p:nvPr/>
        </p:nvSpPr>
        <p:spPr>
          <a:xfrm>
            <a:off x="2846469" y="3075057"/>
            <a:ext cx="15447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Immune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Dysfunction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2"/>
          <p:cNvPicPr preferRelativeResize="0"/>
          <p:nvPr/>
        </p:nvPicPr>
        <p:blipFill rotWithShape="1">
          <a:blip r:embed="rId3">
            <a:alphaModFix/>
          </a:blip>
          <a:srcRect b="0" l="13223" r="0" t="0"/>
          <a:stretch/>
        </p:blipFill>
        <p:spPr>
          <a:xfrm>
            <a:off x="0" y="0"/>
            <a:ext cx="5332948" cy="345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2"/>
          <p:cNvPicPr preferRelativeResize="0"/>
          <p:nvPr/>
        </p:nvPicPr>
        <p:blipFill rotWithShape="1">
          <a:blip r:embed="rId4">
            <a:alphaModFix/>
          </a:blip>
          <a:srcRect b="0" l="13032" r="0" t="0"/>
          <a:stretch/>
        </p:blipFill>
        <p:spPr>
          <a:xfrm>
            <a:off x="0" y="3419525"/>
            <a:ext cx="6392091" cy="344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9304" y="-1557"/>
            <a:ext cx="6872696" cy="3436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46" name="Google Shape;246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4849" y="3355258"/>
            <a:ext cx="6316176" cy="351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14357" y="1445130"/>
            <a:ext cx="6028412" cy="4005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53" name="Google Shape;25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35" y="0"/>
            <a:ext cx="77469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3"/>
          <p:cNvSpPr txBox="1"/>
          <p:nvPr/>
        </p:nvSpPr>
        <p:spPr>
          <a:xfrm>
            <a:off x="3732725" y="6550223"/>
            <a:ext cx="47265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  <a:hlinkClick r:id="rId4"/>
              </a:rPr>
              <a:t>https://www.flickr.com/photos/22868081@N05/6178261021</a:t>
            </a:r>
            <a:endParaRPr sz="14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070" y="0"/>
            <a:ext cx="102818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4"/>
          <p:cNvSpPr txBox="1"/>
          <p:nvPr/>
        </p:nvSpPr>
        <p:spPr>
          <a:xfrm>
            <a:off x="3227437" y="6550223"/>
            <a:ext cx="57371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https://www.flickr.com/photos/mkochan/6304374507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Berlin">
  <a:themeElements>
    <a:clrScheme name="Custom 13">
      <a:dk1>
        <a:srgbClr val="072A5E"/>
      </a:dk1>
      <a:lt1>
        <a:srgbClr val="FFFFFF"/>
      </a:lt1>
      <a:dk2>
        <a:srgbClr val="505046"/>
      </a:dk2>
      <a:lt2>
        <a:srgbClr val="EEECE1"/>
      </a:lt2>
      <a:accent1>
        <a:srgbClr val="C1B05C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2019-10-18T11:03:07Z</dcterms:created>
  <dc:creator>Yoram Vodovotz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0x01010022E05F11347B5F438CC356E1FB585997</vt:lpwstr>
  </property>
</Properties>
</file>